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1484" r:id="rId2"/>
    <p:sldId id="1628" r:id="rId3"/>
    <p:sldId id="1494" r:id="rId4"/>
    <p:sldId id="1675" r:id="rId5"/>
    <p:sldId id="1681" r:id="rId6"/>
    <p:sldId id="1732" r:id="rId7"/>
    <p:sldId id="1734" r:id="rId8"/>
    <p:sldId id="1691" r:id="rId9"/>
    <p:sldId id="1715" r:id="rId10"/>
    <p:sldId id="1685" r:id="rId11"/>
    <p:sldId id="1705" r:id="rId12"/>
    <p:sldId id="1706" r:id="rId13"/>
    <p:sldId id="1699" r:id="rId14"/>
    <p:sldId id="1707" r:id="rId15"/>
    <p:sldId id="1709" r:id="rId16"/>
    <p:sldId id="1695" r:id="rId17"/>
    <p:sldId id="1669" r:id="rId18"/>
    <p:sldId id="1670" r:id="rId19"/>
    <p:sldId id="1694" r:id="rId20"/>
    <p:sldId id="1696" r:id="rId21"/>
    <p:sldId id="1624" r:id="rId22"/>
    <p:sldId id="1634" r:id="rId23"/>
    <p:sldId id="1724" r:id="rId24"/>
    <p:sldId id="1697" r:id="rId25"/>
    <p:sldId id="1725" r:id="rId26"/>
    <p:sldId id="1358" r:id="rId27"/>
    <p:sldId id="1726" r:id="rId28"/>
    <p:sldId id="1417" r:id="rId29"/>
    <p:sldId id="1729" r:id="rId30"/>
    <p:sldId id="1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3D2940-1C2F-43BA-B9B8-6D7820454061}">
          <p14:sldIdLst>
            <p14:sldId id="1484"/>
            <p14:sldId id="1628"/>
            <p14:sldId id="1494"/>
            <p14:sldId id="1675"/>
            <p14:sldId id="1681"/>
            <p14:sldId id="1732"/>
            <p14:sldId id="1734"/>
            <p14:sldId id="1691"/>
            <p14:sldId id="1715"/>
            <p14:sldId id="1685"/>
            <p14:sldId id="1705"/>
            <p14:sldId id="1706"/>
            <p14:sldId id="1699"/>
            <p14:sldId id="1707"/>
            <p14:sldId id="1709"/>
            <p14:sldId id="1695"/>
            <p14:sldId id="1669"/>
            <p14:sldId id="1670"/>
            <p14:sldId id="1694"/>
            <p14:sldId id="1696"/>
            <p14:sldId id="1624"/>
            <p14:sldId id="1634"/>
            <p14:sldId id="1724"/>
            <p14:sldId id="1697"/>
            <p14:sldId id="1725"/>
            <p14:sldId id="1358"/>
            <p14:sldId id="1726"/>
            <p14:sldId id="1417"/>
            <p14:sldId id="1729"/>
            <p14:sldId id="1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2366"/>
    <a:srgbClr val="608F3D"/>
    <a:srgbClr val="A2CF49"/>
    <a:srgbClr val="F4DE3A"/>
    <a:srgbClr val="C1F2E6"/>
    <a:srgbClr val="FCB11C"/>
    <a:srgbClr val="F8C92B"/>
    <a:srgbClr val="F6D130"/>
    <a:srgbClr val="41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19C14-D1D9-45E8-9939-7F31FFC60479}" type="doc">
      <dgm:prSet loTypeId="urn:microsoft.com/office/officeart/2009/3/layout/StepUpProcess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2D0FA66-FAAE-47B9-89C0-FD8054E4413E}">
      <dgm:prSet phldrT="[Text]" custT="1"/>
      <dgm:spPr/>
      <dgm:t>
        <a:bodyPr/>
        <a:lstStyle/>
        <a:p>
          <a:r>
            <a:rPr lang="en-US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>
              <a:latin typeface="Times New Roman" panose="02020603050405020304" pitchFamily="18" charset="0"/>
              <a:cs typeface="Times New Roman" panose="02020603050405020304" pitchFamily="18" charset="0"/>
            </a:rPr>
            <a:t> lệnh lặp for – câu lệnh lặp với số lần lặp biết trước</a:t>
          </a:r>
        </a:p>
      </dgm:t>
    </dgm:pt>
    <dgm:pt modelId="{E3A0185C-5C62-4B4A-B72F-7EFDB6A3DFB6}" type="par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899B9-5D3B-403E-BBB9-2FF3EDA5F6D9}" type="sibTrans" cxnId="{B8A8EFE1-C9AC-4E4C-9CA8-1467F47D9C47}">
      <dgm:prSet/>
      <dgm:spPr/>
      <dgm:t>
        <a:bodyPr/>
        <a:lstStyle/>
        <a:p>
          <a:endParaRPr lang="en-US" sz="28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47AA1-02A7-4322-85AC-229BF8505998}" type="pres">
      <dgm:prSet presAssocID="{E1F19C14-D1D9-45E8-9939-7F31FFC60479}" presName="rootnode" presStyleCnt="0">
        <dgm:presLayoutVars>
          <dgm:chMax/>
          <dgm:chPref/>
          <dgm:dir/>
          <dgm:animLvl val="lvl"/>
        </dgm:presLayoutVars>
      </dgm:prSet>
      <dgm:spPr/>
    </dgm:pt>
    <dgm:pt modelId="{2F43C92C-4715-43A9-BE90-D047897374E3}" type="pres">
      <dgm:prSet presAssocID="{92D0FA66-FAAE-47B9-89C0-FD8054E4413E}" presName="composite" presStyleCnt="0"/>
      <dgm:spPr/>
    </dgm:pt>
    <dgm:pt modelId="{2ABDC1BA-C956-44D4-9E43-47C370D19C4E}" type="pres">
      <dgm:prSet presAssocID="{92D0FA66-FAAE-47B9-89C0-FD8054E4413E}" presName="LShape" presStyleLbl="alignNode1" presStyleIdx="0" presStyleCnt="1"/>
      <dgm:spPr/>
    </dgm:pt>
    <dgm:pt modelId="{C07BE4C6-2C8A-4FA0-94BC-2C2B52FA58ED}" type="pres">
      <dgm:prSet presAssocID="{92D0FA66-FAAE-47B9-89C0-FD8054E4413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</dgm:ptLst>
  <dgm:cxnLst>
    <dgm:cxn modelId="{FEF57A04-BDBE-4140-997D-1BEEDA07EBEF}" type="presOf" srcId="{92D0FA66-FAAE-47B9-89C0-FD8054E4413E}" destId="{C07BE4C6-2C8A-4FA0-94BC-2C2B52FA58ED}" srcOrd="0" destOrd="0" presId="urn:microsoft.com/office/officeart/2009/3/layout/StepUpProcess"/>
    <dgm:cxn modelId="{A9F8BCBC-905C-4885-AB45-F2B9171BF74D}" type="presOf" srcId="{E1F19C14-D1D9-45E8-9939-7F31FFC60479}" destId="{CDD47AA1-02A7-4322-85AC-229BF8505998}" srcOrd="0" destOrd="0" presId="urn:microsoft.com/office/officeart/2009/3/layout/StepUpProcess"/>
    <dgm:cxn modelId="{B8A8EFE1-C9AC-4E4C-9CA8-1467F47D9C47}" srcId="{E1F19C14-D1D9-45E8-9939-7F31FFC60479}" destId="{92D0FA66-FAAE-47B9-89C0-FD8054E4413E}" srcOrd="0" destOrd="0" parTransId="{E3A0185C-5C62-4B4A-B72F-7EFDB6A3DFB6}" sibTransId="{AE3899B9-5D3B-403E-BBB9-2FF3EDA5F6D9}"/>
    <dgm:cxn modelId="{E32AD136-23C1-47C2-B4D4-D7F78A8E7D2D}" type="presParOf" srcId="{CDD47AA1-02A7-4322-85AC-229BF8505998}" destId="{2F43C92C-4715-43A9-BE90-D047897374E3}" srcOrd="0" destOrd="0" presId="urn:microsoft.com/office/officeart/2009/3/layout/StepUpProcess"/>
    <dgm:cxn modelId="{092EF8BD-0AB2-46EA-8B6C-8908ACB3D7A3}" type="presParOf" srcId="{2F43C92C-4715-43A9-BE90-D047897374E3}" destId="{2ABDC1BA-C956-44D4-9E43-47C370D19C4E}" srcOrd="0" destOrd="0" presId="urn:microsoft.com/office/officeart/2009/3/layout/StepUpProcess"/>
    <dgm:cxn modelId="{C80C25A2-4BD0-419C-A1B3-E0ABBDBEA327}" type="presParOf" srcId="{2F43C92C-4715-43A9-BE90-D047897374E3}" destId="{C07BE4C6-2C8A-4FA0-94BC-2C2B52FA58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DC1BA-C956-44D4-9E43-47C370D19C4E}">
      <dsp:nvSpPr>
        <dsp:cNvPr id="0" name=""/>
        <dsp:cNvSpPr/>
      </dsp:nvSpPr>
      <dsp:spPr>
        <a:xfrm rot="5400000">
          <a:off x="3347116" y="-240791"/>
          <a:ext cx="2298895" cy="382530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BE4C6-2C8A-4FA0-94BC-2C2B52FA58ED}">
      <dsp:nvSpPr>
        <dsp:cNvPr id="0" name=""/>
        <dsp:cNvSpPr/>
      </dsp:nvSpPr>
      <dsp:spPr>
        <a:xfrm>
          <a:off x="2963374" y="902151"/>
          <a:ext cx="3453511" cy="3027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800" kern="1200">
              <a:latin typeface="Times New Roman" panose="02020603050405020304" pitchFamily="18" charset="0"/>
              <a:cs typeface="Times New Roman" panose="02020603050405020304" pitchFamily="18" charset="0"/>
            </a:rPr>
            <a:t> lệnh lặp for – câu lệnh lặp với số lần lặp biết trước</a:t>
          </a:r>
        </a:p>
      </dsp:txBody>
      <dsp:txXfrm>
        <a:off x="2963374" y="902151"/>
        <a:ext cx="3453511" cy="302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5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4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1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01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5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0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5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DE61F6A-6C8D-4C12-97EF-999418BDE4E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DBC098-74A2-43F6-80E3-2F78C624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65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0CAE1CD-B447-612A-2959-37A979749B35}"/>
              </a:ext>
            </a:extLst>
          </p:cNvPr>
          <p:cNvSpPr/>
          <p:nvPr/>
        </p:nvSpPr>
        <p:spPr>
          <a:xfrm rot="19881494">
            <a:off x="5816119" y="-675705"/>
            <a:ext cx="7738264" cy="8328577"/>
          </a:xfrm>
          <a:custGeom>
            <a:avLst/>
            <a:gdLst>
              <a:gd name="connsiteX0" fmla="*/ 7738264 w 7738264"/>
              <a:gd name="connsiteY0" fmla="*/ 2309765 h 8328577"/>
              <a:gd name="connsiteX1" fmla="*/ 4451007 w 7738264"/>
              <a:gd name="connsiteY1" fmla="*/ 8328577 h 8328577"/>
              <a:gd name="connsiteX2" fmla="*/ 1 w 7738264"/>
              <a:gd name="connsiteY2" fmla="*/ 5897599 h 8328577"/>
              <a:gd name="connsiteX3" fmla="*/ 0 w 7738264"/>
              <a:gd name="connsiteY3" fmla="*/ 0 h 8328577"/>
              <a:gd name="connsiteX4" fmla="*/ 3509194 w 7738264"/>
              <a:gd name="connsiteY4" fmla="*/ 0 h 832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8264" h="8328577">
                <a:moveTo>
                  <a:pt x="7738264" y="2309765"/>
                </a:moveTo>
                <a:lnTo>
                  <a:pt x="4451007" y="8328577"/>
                </a:lnTo>
                <a:lnTo>
                  <a:pt x="1" y="5897599"/>
                </a:lnTo>
                <a:lnTo>
                  <a:pt x="0" y="0"/>
                </a:lnTo>
                <a:lnTo>
                  <a:pt x="3509194" y="0"/>
                </a:lnTo>
                <a:close/>
              </a:path>
            </a:pathLst>
          </a:custGeom>
          <a:solidFill>
            <a:srgbClr val="4472C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219078E6-DDCD-8BF8-7BD6-7340FBD659E1}"/>
              </a:ext>
            </a:extLst>
          </p:cNvPr>
          <p:cNvSpPr/>
          <p:nvPr/>
        </p:nvSpPr>
        <p:spPr>
          <a:xfrm rot="19881494">
            <a:off x="3526775" y="-753335"/>
            <a:ext cx="2770345" cy="1513062"/>
          </a:xfrm>
          <a:custGeom>
            <a:avLst/>
            <a:gdLst>
              <a:gd name="connsiteX0" fmla="*/ 0 w 2770345"/>
              <a:gd name="connsiteY0" fmla="*/ 0 h 1513062"/>
              <a:gd name="connsiteX1" fmla="*/ 2770345 w 2770345"/>
              <a:gd name="connsiteY1" fmla="*/ 1513062 h 1513062"/>
              <a:gd name="connsiteX2" fmla="*/ 0 w 2770345"/>
              <a:gd name="connsiteY2" fmla="*/ 1513062 h 15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45" h="1513062">
                <a:moveTo>
                  <a:pt x="0" y="0"/>
                </a:moveTo>
                <a:lnTo>
                  <a:pt x="2770345" y="1513062"/>
                </a:lnTo>
                <a:lnTo>
                  <a:pt x="0" y="1513062"/>
                </a:lnTo>
                <a:close/>
              </a:path>
            </a:pathLst>
          </a:custGeom>
          <a:solidFill>
            <a:srgbClr val="E05421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AC16C3A-132D-B971-30EC-68CF49DAD8F6}"/>
              </a:ext>
            </a:extLst>
          </p:cNvPr>
          <p:cNvSpPr/>
          <p:nvPr/>
        </p:nvSpPr>
        <p:spPr>
          <a:xfrm>
            <a:off x="-13063" y="-9823"/>
            <a:ext cx="6077874" cy="5883965"/>
          </a:xfrm>
          <a:custGeom>
            <a:avLst/>
            <a:gdLst>
              <a:gd name="connsiteX0" fmla="*/ 0 w 6077874"/>
              <a:gd name="connsiteY0" fmla="*/ 0 h 5883965"/>
              <a:gd name="connsiteX1" fmla="*/ 2846695 w 6077874"/>
              <a:gd name="connsiteY1" fmla="*/ 0 h 5883965"/>
              <a:gd name="connsiteX2" fmla="*/ 6077874 w 6077874"/>
              <a:gd name="connsiteY2" fmla="*/ 5883965 h 5883965"/>
              <a:gd name="connsiteX3" fmla="*/ 0 w 6077874"/>
              <a:gd name="connsiteY3" fmla="*/ 5883965 h 588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7874" h="5883965">
                <a:moveTo>
                  <a:pt x="0" y="0"/>
                </a:moveTo>
                <a:lnTo>
                  <a:pt x="2846695" y="0"/>
                </a:lnTo>
                <a:lnTo>
                  <a:pt x="6077874" y="5883965"/>
                </a:lnTo>
                <a:lnTo>
                  <a:pt x="0" y="5883965"/>
                </a:lnTo>
                <a:close/>
              </a:path>
            </a:pathLst>
          </a:custGeom>
          <a:solidFill>
            <a:srgbClr val="6BC244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05B2333-3F4A-8911-D8E5-D77A02B0AD53}"/>
              </a:ext>
            </a:extLst>
          </p:cNvPr>
          <p:cNvSpPr/>
          <p:nvPr/>
        </p:nvSpPr>
        <p:spPr>
          <a:xfrm>
            <a:off x="-13063" y="5441569"/>
            <a:ext cx="6609099" cy="1416431"/>
          </a:xfrm>
          <a:custGeom>
            <a:avLst/>
            <a:gdLst>
              <a:gd name="connsiteX0" fmla="*/ 0 w 6622161"/>
              <a:gd name="connsiteY0" fmla="*/ 0 h 1416431"/>
              <a:gd name="connsiteX1" fmla="*/ 5844328 w 6622161"/>
              <a:gd name="connsiteY1" fmla="*/ 0 h 1416431"/>
              <a:gd name="connsiteX2" fmla="*/ 6622161 w 6622161"/>
              <a:gd name="connsiteY2" fmla="*/ 1416431 h 1416431"/>
              <a:gd name="connsiteX3" fmla="*/ 0 w 6622161"/>
              <a:gd name="connsiteY3" fmla="*/ 1416431 h 141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2161" h="1416431">
                <a:moveTo>
                  <a:pt x="0" y="0"/>
                </a:moveTo>
                <a:lnTo>
                  <a:pt x="5844328" y="0"/>
                </a:lnTo>
                <a:lnTo>
                  <a:pt x="6622161" y="1416431"/>
                </a:lnTo>
                <a:lnTo>
                  <a:pt x="0" y="1416431"/>
                </a:lnTo>
                <a:close/>
              </a:path>
            </a:pathLst>
          </a:custGeom>
          <a:solidFill>
            <a:srgbClr val="CBAC57"/>
          </a:solidFill>
          <a:ln w="76200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4" name="Picture 4" descr="GIẢI BÀI TẬP SGK TIN HỌC LỚP 10 - KẾT NỐI TRI THỨC VỚI CUỘC SỐNG - Blog  Toán Tin">
            <a:extLst>
              <a:ext uri="{FF2B5EF4-FFF2-40B4-BE49-F238E27FC236}">
                <a16:creationId xmlns:a16="http://schemas.microsoft.com/office/drawing/2014/main" id="{A4E10112-785D-B1FC-0ECF-4F8BAACFF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45272"/>
            <a:ext cx="2991561" cy="422142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D23936-2AA6-664D-9156-351F83BC1414}"/>
              </a:ext>
            </a:extLst>
          </p:cNvPr>
          <p:cNvSpPr txBox="1"/>
          <p:nvPr/>
        </p:nvSpPr>
        <p:spPr>
          <a:xfrm>
            <a:off x="5264025" y="2154109"/>
            <a:ext cx="6892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20: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LẶP FOR</a:t>
            </a:r>
          </a:p>
        </p:txBody>
      </p:sp>
    </p:spTree>
    <p:extLst>
      <p:ext uri="{BB962C8B-B14F-4D97-AF65-F5344CB8AC3E}">
        <p14:creationId xmlns:p14="http://schemas.microsoft.com/office/powerpoint/2010/main" val="412646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xit" presetSubtype="544" fill="hold" grpId="1" nodeType="withEffect">
                                      <p:stCondLst>
                                        <p:cond delay="2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.5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2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9" grpId="1"/>
          <p:bldP spid="38" grpId="0" animBg="1"/>
          <p:bldP spid="27" grpId="0" animBg="1"/>
          <p:bldP spid="47" grpId="0" animBg="1"/>
          <p:bldP spid="51" grpId="0" animBg="1"/>
          <p:bldP spid="11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for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290662B-CD18-3960-09F1-1F8B886B9797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01D655-DF94-D7BD-7949-4D3FE446C213}"/>
              </a:ext>
            </a:extLst>
          </p:cNvPr>
          <p:cNvSpPr/>
          <p:nvPr/>
        </p:nvSpPr>
        <p:spPr>
          <a:xfrm>
            <a:off x="4443439" y="1836680"/>
            <a:ext cx="7064014" cy="86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Tính tổng các số tự nhiên chẵn nhỏ hơn n, với n cho trước (n=10)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F22870-2E3D-4CA0-8D0B-18F818632B4A}"/>
              </a:ext>
            </a:extLst>
          </p:cNvPr>
          <p:cNvSpPr/>
          <p:nvPr/>
        </p:nvSpPr>
        <p:spPr>
          <a:xfrm>
            <a:off x="4443438" y="2988158"/>
            <a:ext cx="7064013" cy="2184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từng số tự nhiên từ 0 đến n-1: sử dụng lệnh lặp for với vùng giá trị là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kiểm tra một số tự nhiên là số chẵn: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if k%2==0: &lt;lệnh tính tổng&gt;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tính tổng: S=S+k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339662"/>
            <a:ext cx="3032022" cy="275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n=10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S=0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k%2==0: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S=S+k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print(S)</a:t>
            </a:r>
          </a:p>
        </p:txBody>
      </p:sp>
    </p:spTree>
    <p:extLst>
      <p:ext uri="{BB962C8B-B14F-4D97-AF65-F5344CB8AC3E}">
        <p14:creationId xmlns:p14="http://schemas.microsoft.com/office/powerpoint/2010/main" val="37643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for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290662B-CD18-3960-09F1-1F8B886B9797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339662"/>
            <a:ext cx="3032022" cy="275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n=10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S=0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k%2==0: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S=S+k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EF9DF6-54CA-ED1E-7CA7-2C63C823C0B4}"/>
              </a:ext>
            </a:extLst>
          </p:cNvPr>
          <p:cNvSpPr txBox="1"/>
          <p:nvPr/>
        </p:nvSpPr>
        <p:spPr>
          <a:xfrm>
            <a:off x="4572370" y="1271314"/>
            <a:ext cx="7059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k=0: 0%2==0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S=S+k=0+0=0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k=1: 1%2==0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S=S+k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k=2: 2%2==0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S=S+k=0+2=2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k=3: 3%2==0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S=S+k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k=4: 4%2==0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S=S+k=2+4=6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k=5: 5%2==0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S=S+k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k=6: 6%2==0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S=S+k=6+6=12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k=7: 7%2==0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S=S+k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k=8: 8%2==0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S=S+k=12+8=20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k=9: 9%2==0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S=S+k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S=20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22">
            <a:hlinkClick r:id="" action="ppaction://media"/>
            <a:extLst>
              <a:ext uri="{FF2B5EF4-FFF2-40B4-BE49-F238E27FC236}">
                <a16:creationId xmlns:a16="http://schemas.microsoft.com/office/drawing/2014/main" id="{2F09A2FD-450D-A72B-6B55-84F7AE48FC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lặp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290662B-CD18-3960-09F1-1F8B886B9797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339662"/>
            <a:ext cx="3032022" cy="2750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n=10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S=0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k%2==0: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S=S+k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print(S)</a:t>
            </a:r>
          </a:p>
        </p:txBody>
      </p:sp>
    </p:spTree>
    <p:extLst>
      <p:ext uri="{BB962C8B-B14F-4D97-AF65-F5344CB8AC3E}">
        <p14:creationId xmlns:p14="http://schemas.microsoft.com/office/powerpoint/2010/main" val="138086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lặp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701D655-DF94-D7BD-7949-4D3FE446C213}"/>
              </a:ext>
            </a:extLst>
          </p:cNvPr>
          <p:cNvSpPr/>
          <p:nvPr/>
        </p:nvSpPr>
        <p:spPr>
          <a:xfrm>
            <a:off x="4457731" y="2013808"/>
            <a:ext cx="7049722" cy="866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Đếm các số nguyên nhỏ hơn n (n=20) và là bội của 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0F22870-2E3D-4CA0-8D0B-18F818632B4A}"/>
              </a:ext>
            </a:extLst>
          </p:cNvPr>
          <p:cNvSpPr/>
          <p:nvPr/>
        </p:nvSpPr>
        <p:spPr>
          <a:xfrm>
            <a:off x="4457731" y="3102022"/>
            <a:ext cx="7049722" cy="2160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từng số nguyên từ 0 đến n-1: sử dụng lệnh lặp for với vùng giá trị là 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kiểm tra một số nguyên là bội của 3: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if k%3==0: &lt;thực hiện lệnh đếm&gt;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đếm: C=C+1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425428"/>
            <a:ext cx="3032022" cy="274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n=20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C=0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k%3==0: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7CB2B-5C01-B0B0-E7BB-D6B1479A8A03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</p:spTree>
    <p:extLst>
      <p:ext uri="{BB962C8B-B14F-4D97-AF65-F5344CB8AC3E}">
        <p14:creationId xmlns:p14="http://schemas.microsoft.com/office/powerpoint/2010/main" val="12389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lặp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425428"/>
            <a:ext cx="3032022" cy="274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n=20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C=0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k%3==0: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7CB2B-5C01-B0B0-E7BB-D6B1479A8A03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11E66D-9BB7-12B6-268E-C0FE234DD293}"/>
              </a:ext>
            </a:extLst>
          </p:cNvPr>
          <p:cNvSpPr txBox="1"/>
          <p:nvPr/>
        </p:nvSpPr>
        <p:spPr>
          <a:xfrm>
            <a:off x="4379412" y="1402385"/>
            <a:ext cx="70595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k=0: 0%3==0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C=C+1=0+1=1 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k=1: 1%3==0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k=2: 2%3==0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k=3: 3%3==0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C=C+1=1+1=2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k=4: 4%3==0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k=5: 5%3==0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k=6: 6%3==0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C=C+1=2+1=3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k=7: 7%3==0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k=8: 8%3==0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(Sai)  không thực hiện lệnh C=C+1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k=9: 9%3==0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(Đúng)  C=C+1=3+1=4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5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33">
            <a:hlinkClick r:id="" action="ppaction://media"/>
            <a:extLst>
              <a:ext uri="{FF2B5EF4-FFF2-40B4-BE49-F238E27FC236}">
                <a16:creationId xmlns:a16="http://schemas.microsoft.com/office/drawing/2014/main" id="{3A039C9F-665A-D884-7C1C-F48B1495FDF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AFA761-4E62-2482-AC45-F798BFE7831D}"/>
              </a:ext>
            </a:extLst>
          </p:cNvPr>
          <p:cNvSpPr/>
          <p:nvPr/>
        </p:nvSpPr>
        <p:spPr>
          <a:xfrm>
            <a:off x="-278036" y="591312"/>
            <a:ext cx="3683709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về câu lệnh lặp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E11A53-0CE8-EF61-C3C2-A72917475D10}"/>
              </a:ext>
            </a:extLst>
          </p:cNvPr>
          <p:cNvSpPr/>
          <p:nvPr/>
        </p:nvSpPr>
        <p:spPr>
          <a:xfrm>
            <a:off x="684547" y="3425428"/>
            <a:ext cx="3032022" cy="2741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n=20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C=0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range(n):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if k%3==0: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C=C+1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print(C)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7CB2B-5C01-B0B0-E7BB-D6B1479A8A03}"/>
              </a:ext>
            </a:extLst>
          </p:cNvPr>
          <p:cNvSpPr/>
          <p:nvPr/>
        </p:nvSpPr>
        <p:spPr>
          <a:xfrm>
            <a:off x="684547" y="1836680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</p:spTree>
    <p:extLst>
      <p:ext uri="{BB962C8B-B14F-4D97-AF65-F5344CB8AC3E}">
        <p14:creationId xmlns:p14="http://schemas.microsoft.com/office/powerpoint/2010/main" val="144294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94D28-DC97-78B1-3EB2-43B650291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969023"/>
            <a:ext cx="10353675" cy="150495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54F000-A8E7-02D4-EC83-59FA922AEC97}"/>
              </a:ext>
            </a:extLst>
          </p:cNvPr>
          <p:cNvGrpSpPr/>
          <p:nvPr/>
        </p:nvGrpSpPr>
        <p:grpSpPr>
          <a:xfrm>
            <a:off x="762685" y="2774100"/>
            <a:ext cx="10510152" cy="3048201"/>
            <a:chOff x="957503" y="3667048"/>
            <a:chExt cx="10055730" cy="267776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724F99-90AE-A0D3-58E0-BDB0D8DBBB8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AC69FF-04EB-31CA-8413-78E73934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34520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051A1E-362F-CAE6-02A5-57959C9F02AE}"/>
              </a:ext>
            </a:extLst>
          </p:cNvPr>
          <p:cNvSpPr txBox="1"/>
          <p:nvPr/>
        </p:nvSpPr>
        <p:spPr>
          <a:xfrm>
            <a:off x="1637165" y="3048342"/>
            <a:ext cx="89176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n=10: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1+2+3+4+5+6+7+8+9+10=55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chương trình trên: S=55</a:t>
            </a:r>
          </a:p>
          <a:p>
            <a:pPr algn="just"/>
            <a:endParaRPr lang="en-US" sz="24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sánh: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 trong đoạn chương trình trên với tổng 1+2+…+n là bằng nhau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07ED8F-EF5C-DC71-B7FB-020C09E3D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585" y="3044791"/>
            <a:ext cx="3486910" cy="20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038350" y="60960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457450" y="0"/>
            <a:ext cx="3070804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RANGE     2</a:t>
            </a:r>
          </a:p>
        </p:txBody>
      </p:sp>
    </p:spTree>
    <p:extLst>
      <p:ext uri="{BB962C8B-B14F-4D97-AF65-F5344CB8AC3E}">
        <p14:creationId xmlns:p14="http://schemas.microsoft.com/office/powerpoint/2010/main" val="16995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0.17878 -0.001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95275" y="0"/>
            <a:ext cx="3070804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RANGE    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0D857-6FC1-24F4-3581-7FCEAD7A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03" y="696521"/>
            <a:ext cx="10848975" cy="43148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4FCDE0F-5E9C-35CB-CFBB-CB87D6C88AB8}"/>
              </a:ext>
            </a:extLst>
          </p:cNvPr>
          <p:cNvGrpSpPr/>
          <p:nvPr/>
        </p:nvGrpSpPr>
        <p:grpSpPr>
          <a:xfrm>
            <a:off x="522988" y="5158546"/>
            <a:ext cx="11032090" cy="1282995"/>
            <a:chOff x="957503" y="3667048"/>
            <a:chExt cx="10055730" cy="2677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F5D8AF8-EE99-1D17-343E-582CD3D3051A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9BF938-2C66-D8BC-5C2C-C8D97C93B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64721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DE15D9-9003-4930-0770-2B0D5307CFE6}"/>
              </a:ext>
            </a:extLst>
          </p:cNvPr>
          <p:cNvSpPr txBox="1"/>
          <p:nvPr/>
        </p:nvSpPr>
        <p:spPr>
          <a:xfrm>
            <a:off x="1637166" y="5403275"/>
            <a:ext cx="89176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range(3,10)= 3 4 5 6 7 8 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range(0,15)= 0 1 2 3 4 5 6 7 8 9 10 11 12 13 14</a:t>
            </a:r>
            <a:endParaRPr lang="en-US" sz="24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95275" y="0"/>
            <a:ext cx="3070804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RANGE    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4C0AE1-7CF6-9B2F-DBAE-CF531F737BC4}"/>
              </a:ext>
            </a:extLst>
          </p:cNvPr>
          <p:cNvSpPr/>
          <p:nvPr/>
        </p:nvSpPr>
        <p:spPr>
          <a:xfrm>
            <a:off x="3702828" y="931524"/>
            <a:ext cx="481023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range(): lệnh tạo vùng giá trị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735CF8-4F66-6E9B-B3C4-3168C2F16CAF}"/>
              </a:ext>
            </a:extLst>
          </p:cNvPr>
          <p:cNvSpPr/>
          <p:nvPr/>
        </p:nvSpPr>
        <p:spPr>
          <a:xfrm>
            <a:off x="3702827" y="3111558"/>
            <a:ext cx="4810237" cy="127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range(stop): 0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stop-1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range(10): 0  9 (0, 1, 2, 3, …9)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range(n): 0  n-1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02534-A04D-2899-46B6-9B70281BD011}"/>
              </a:ext>
            </a:extLst>
          </p:cNvPr>
          <p:cNvSpPr/>
          <p:nvPr/>
        </p:nvSpPr>
        <p:spPr>
          <a:xfrm>
            <a:off x="3702825" y="1681708"/>
            <a:ext cx="4810237" cy="127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range(start,stop): start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stop-1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range(1,10): 1  9 (1, 2, 3, …9)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range(1,n): 1  n-1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C4F15-6D0A-AA59-417C-8EEFA1AC7BE7}"/>
              </a:ext>
            </a:extLst>
          </p:cNvPr>
          <p:cNvSpPr/>
          <p:nvPr/>
        </p:nvSpPr>
        <p:spPr>
          <a:xfrm>
            <a:off x="3702826" y="4542030"/>
            <a:ext cx="481023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range(100,1): vùng rỗng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D6287A-AE58-0096-01C5-0C387E448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127" y="5473554"/>
            <a:ext cx="94869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3F90569-72DC-740A-FD70-B916E67A9251}"/>
              </a:ext>
            </a:extLst>
          </p:cNvPr>
          <p:cNvSpPr/>
          <p:nvPr/>
        </p:nvSpPr>
        <p:spPr>
          <a:xfrm>
            <a:off x="1248581" y="917707"/>
            <a:ext cx="1775534" cy="177553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127F3E-BE43-EF28-A176-C8FE4D86D62A}"/>
              </a:ext>
            </a:extLst>
          </p:cNvPr>
          <p:cNvSpPr/>
          <p:nvPr/>
        </p:nvSpPr>
        <p:spPr>
          <a:xfrm>
            <a:off x="1084238" y="753364"/>
            <a:ext cx="2082447" cy="2082447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1F1D6A-64B6-DFBC-7760-3147C646F05C}"/>
              </a:ext>
            </a:extLst>
          </p:cNvPr>
          <p:cNvSpPr/>
          <p:nvPr/>
        </p:nvSpPr>
        <p:spPr>
          <a:xfrm>
            <a:off x="969409" y="627648"/>
            <a:ext cx="2333877" cy="2333877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0DB5E15-69FB-BBB2-03F9-BA0B221CC9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336723"/>
              </p:ext>
            </p:extLst>
          </p:nvPr>
        </p:nvGraphicFramePr>
        <p:xfrm>
          <a:off x="1595602" y="2228296"/>
          <a:ext cx="9000795" cy="445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0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2ABDC1BA-C956-44D4-9E43-47C370D19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7BE4C6-2C8A-4FA0-94BC-2C2B52FA58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33">
            <a:hlinkClick r:id="" action="ppaction://media"/>
            <a:extLst>
              <a:ext uri="{FF2B5EF4-FFF2-40B4-BE49-F238E27FC236}">
                <a16:creationId xmlns:a16="http://schemas.microsoft.com/office/drawing/2014/main" id="{8D0D93A5-7B09-6819-996C-FEB8616663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95275" y="0"/>
            <a:ext cx="3070804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RANGE    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6D9F10-3CBD-5797-1C7C-2A419DD667E8}"/>
              </a:ext>
            </a:extLst>
          </p:cNvPr>
          <p:cNvGrpSpPr/>
          <p:nvPr/>
        </p:nvGrpSpPr>
        <p:grpSpPr>
          <a:xfrm>
            <a:off x="475489" y="2587752"/>
            <a:ext cx="4581144" cy="2185416"/>
            <a:chOff x="957503" y="3667048"/>
            <a:chExt cx="10055730" cy="26777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55AE171-3349-9411-EC97-22C317E27E82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08F72-4FAB-13DA-FDEA-83122108E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1429525" cy="39324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C44D317-0E3F-F00E-FD37-B7A8A21AC168}"/>
              </a:ext>
            </a:extLst>
          </p:cNvPr>
          <p:cNvSpPr txBox="1"/>
          <p:nvPr/>
        </p:nvSpPr>
        <p:spPr>
          <a:xfrm>
            <a:off x="1077255" y="2843719"/>
            <a:ext cx="29367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range (1, 51)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range (5, 11)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range (2)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range (10, 11)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93C93-9FC2-248D-F99C-2CD103014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148" y="0"/>
            <a:ext cx="9326852" cy="106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631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155524" y="1301123"/>
            <a:ext cx="5343524" cy="19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1. 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Nhập số tự nhiên n từ bàn phím và in ra màn hình dãy các ước số của n theo chiều ngang màn hình. Ví dụ nếu n=10 thì chương trình sẽ in ra dãy số 1, 2, 5, 10.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D89E-8BB9-CE13-7362-34511310DACB}"/>
              </a:ext>
            </a:extLst>
          </p:cNvPr>
          <p:cNvSpPr/>
          <p:nvPr/>
        </p:nvSpPr>
        <p:spPr>
          <a:xfrm>
            <a:off x="6015317" y="1890008"/>
            <a:ext cx="5716435" cy="2764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từng số tự nhiên từ 1 đến n: sử dụng lệnh lặp for với vùng giá trị là range(1, n+1)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kiểm tra một số tự nhiên là ước của n:	if n%k==0: &lt;in ra màn hình&gt;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in ra màn hình theo chiều ngang: print(k, end=“ “)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ED2B-C2E6-6666-C9F3-373D2F5D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4" y="3717848"/>
            <a:ext cx="5343523" cy="15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1">
            <a:hlinkClick r:id="" action="ppaction://media"/>
            <a:extLst>
              <a:ext uri="{FF2B5EF4-FFF2-40B4-BE49-F238E27FC236}">
                <a16:creationId xmlns:a16="http://schemas.microsoft.com/office/drawing/2014/main" id="{6DEF58A2-6CE4-884D-43CE-1F49404DD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155524" y="1301123"/>
            <a:ext cx="5343524" cy="19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1. 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Nhập số tự nhiên n từ bàn phím và in ra màn hình dãy các ước số của n theo chiều ngang màn hình. Ví dụ nếu n=10 thì chương trình sẽ in ra dãy số 1, 2, 5, 10.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ADED2B-C2E6-6666-C9F3-373D2F5D1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24" y="3717848"/>
            <a:ext cx="5343523" cy="15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155524" y="1336984"/>
            <a:ext cx="5343524" cy="19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2. 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Nhập số tự nhiên n từ bàn phím và đếm số các ước số thực sự của n. Ước số thực sự của n là số tự nhiên k&lt;n và là ước của 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D89E-8BB9-CE13-7362-34511310DACB}"/>
              </a:ext>
            </a:extLst>
          </p:cNvPr>
          <p:cNvSpPr/>
          <p:nvPr/>
        </p:nvSpPr>
        <p:spPr>
          <a:xfrm>
            <a:off x="5892936" y="2085607"/>
            <a:ext cx="5850828" cy="2403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từng số tự nhiên từ 1 đến n-1: sử dụng lệnh lặp for với vùng giá trị là range (1, 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kiểm tra một số tự nhiên là ước của n:	if n%k==0: &lt;đếm các ước số&gt;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đếm các ước số: count =count+1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746FC-76B3-29DF-FE86-ED1B6CC0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24" y="3732075"/>
            <a:ext cx="5343523" cy="18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22">
            <a:hlinkClick r:id="" action="ppaction://media"/>
            <a:extLst>
              <a:ext uri="{FF2B5EF4-FFF2-40B4-BE49-F238E27FC236}">
                <a16:creationId xmlns:a16="http://schemas.microsoft.com/office/drawing/2014/main" id="{16047CD4-9973-BECD-60D8-8F5E15543A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13400" y="0"/>
            <a:ext cx="6578600" cy="68580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419986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C10002-4DF8-25B1-8D67-7024D95FB5D0}"/>
              </a:ext>
            </a:extLst>
          </p:cNvPr>
          <p:cNvSpPr/>
          <p:nvPr/>
        </p:nvSpPr>
        <p:spPr>
          <a:xfrm>
            <a:off x="155524" y="1336984"/>
            <a:ext cx="5343524" cy="19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vụ 2. 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Nhập số tự nhiên n từ bàn phím và đếm số các ước số thực sự của n. Ước số thực sự của n là số tự nhiên k&lt;n và là ước của 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746FC-76B3-29DF-FE86-ED1B6CC0A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24" y="3732075"/>
            <a:ext cx="5343523" cy="18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4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9C1FE-0AA7-003A-B497-DF44EE4A3061}"/>
              </a:ext>
            </a:extLst>
          </p:cNvPr>
          <p:cNvGrpSpPr/>
          <p:nvPr/>
        </p:nvGrpSpPr>
        <p:grpSpPr>
          <a:xfrm>
            <a:off x="731520" y="3561869"/>
            <a:ext cx="10409842" cy="1573579"/>
            <a:chOff x="957504" y="3595650"/>
            <a:chExt cx="10055729" cy="274916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266FC4-BFE9-FA0F-6D9C-C07E02D9B0C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93101-4E2D-6EC9-8DEB-5F6A5B01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4" y="3595650"/>
              <a:ext cx="1218150" cy="64909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99DE9F9-EA67-1EAF-6DAF-78C9D3BDF752}"/>
              </a:ext>
            </a:extLst>
          </p:cNvPr>
          <p:cNvSpPr txBox="1"/>
          <p:nvPr/>
        </p:nvSpPr>
        <p:spPr>
          <a:xfrm>
            <a:off x="1526647" y="3997407"/>
            <a:ext cx="8942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chương trình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ra kết quả là bình phương của tổng các số tự nhiên liên tiếp từ 0 đến n.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8ECFDD-541D-2A2B-E354-C298F1EE6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2" y="1189045"/>
            <a:ext cx="10229850" cy="192405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8BBCB799-FD62-18B1-61F9-718ECE2646E1}"/>
              </a:ext>
            </a:extLst>
          </p:cNvPr>
          <p:cNvSpPr/>
          <p:nvPr/>
        </p:nvSpPr>
        <p:spPr>
          <a:xfrm>
            <a:off x="4224624" y="2240279"/>
            <a:ext cx="1672018" cy="1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8CF12-DA01-0B33-D0BA-A67D7C2BC7E6}"/>
              </a:ext>
            </a:extLst>
          </p:cNvPr>
          <p:cNvSpPr txBox="1"/>
          <p:nvPr/>
        </p:nvSpPr>
        <p:spPr>
          <a:xfrm>
            <a:off x="6026437" y="2055719"/>
            <a:ext cx="4891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tổng các số tự nhiên từ 0 đến n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29E944F-CE2E-71E7-71B6-B5AF92C3C6D4}"/>
              </a:ext>
            </a:extLst>
          </p:cNvPr>
          <p:cNvSpPr/>
          <p:nvPr/>
        </p:nvSpPr>
        <p:spPr>
          <a:xfrm>
            <a:off x="4224624" y="2856731"/>
            <a:ext cx="1672017" cy="1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A3992-B7A8-35E1-8779-A7666F9D9884}"/>
              </a:ext>
            </a:extLst>
          </p:cNvPr>
          <p:cNvSpPr txBox="1"/>
          <p:nvPr/>
        </p:nvSpPr>
        <p:spPr>
          <a:xfrm>
            <a:off x="6026437" y="2642209"/>
            <a:ext cx="524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đôi tổng và in ra màn hình kết quả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BB91A3-6860-9DDB-C4EA-B80FBC706610}"/>
              </a:ext>
            </a:extLst>
          </p:cNvPr>
          <p:cNvSpPr/>
          <p:nvPr/>
        </p:nvSpPr>
        <p:spPr>
          <a:xfrm>
            <a:off x="1371600" y="1856232"/>
            <a:ext cx="2788920" cy="9052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2049D5-7631-485E-6610-9BDC7009D355}"/>
              </a:ext>
            </a:extLst>
          </p:cNvPr>
          <p:cNvSpPr/>
          <p:nvPr/>
        </p:nvSpPr>
        <p:spPr>
          <a:xfrm>
            <a:off x="1371600" y="2764606"/>
            <a:ext cx="2788920" cy="2716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9C1FE-0AA7-003A-B497-DF44EE4A3061}"/>
              </a:ext>
            </a:extLst>
          </p:cNvPr>
          <p:cNvGrpSpPr/>
          <p:nvPr/>
        </p:nvGrpSpPr>
        <p:grpSpPr>
          <a:xfrm>
            <a:off x="576072" y="2189305"/>
            <a:ext cx="10587609" cy="2997140"/>
            <a:chOff x="957503" y="3667048"/>
            <a:chExt cx="10055730" cy="2677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C266FC4-BFE9-FA0F-6D9C-C07E02D9B0CD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D93101-4E2D-6EC9-8DEB-5F6A5B01B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1450181" cy="37122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90C87A7-4F80-5894-B8EA-D65909E584D3}"/>
              </a:ext>
            </a:extLst>
          </p:cNvPr>
          <p:cNvSpPr txBox="1"/>
          <p:nvPr/>
        </p:nvSpPr>
        <p:spPr>
          <a:xfrm>
            <a:off x="1708960" y="2556346"/>
            <a:ext cx="7252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 = int(input("Nhập số tự nhiên n:"))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 = 1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k in range (1, n + 1):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		P = P* k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print(P)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F1E1A5-4EC4-1C35-E689-4E58F6FF2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56" y="1269586"/>
            <a:ext cx="10372725" cy="504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B9CB53-FC80-0AF8-F971-C66D3BD1C465}"/>
              </a:ext>
            </a:extLst>
          </p:cNvPr>
          <p:cNvSpPr txBox="1"/>
          <p:nvPr/>
        </p:nvSpPr>
        <p:spPr>
          <a:xfrm>
            <a:off x="7338767" y="3142014"/>
            <a:ext cx="3658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P=1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k=1: P=P*k=1*1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k=2: P=P*k=1*1*2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k=3: P=P*k=1*1*2*3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7058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CF951E-A619-20E5-0032-B46E5BC50EF8}"/>
              </a:ext>
            </a:extLst>
          </p:cNvPr>
          <p:cNvGrpSpPr/>
          <p:nvPr/>
        </p:nvGrpSpPr>
        <p:grpSpPr>
          <a:xfrm>
            <a:off x="749807" y="2360551"/>
            <a:ext cx="10536543" cy="3169523"/>
            <a:chOff x="957503" y="3667048"/>
            <a:chExt cx="10055730" cy="26777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59C5BF-FD5B-43AF-0E8F-D667DE04957F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E2397-F9B9-15A3-4500-58FC0629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35510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F14F2-0A5D-9F89-6124-70A67E13B876}"/>
              </a:ext>
            </a:extLst>
          </p:cNvPr>
          <p:cNvSpPr txBox="1"/>
          <p:nvPr/>
        </p:nvSpPr>
        <p:spPr>
          <a:xfrm>
            <a:off x="1617420" y="2725585"/>
            <a:ext cx="48756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Chương trình: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int(input("Nhập số tự nhiên n:"))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0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k in range (1, n + 1):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S = S + 1/k</a:t>
            </a: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 (S)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EE177-7BF8-1662-DC89-1EB60B47E3CE}"/>
              </a:ext>
            </a:extLst>
          </p:cNvPr>
          <p:cNvSpPr txBox="1"/>
          <p:nvPr/>
        </p:nvSpPr>
        <p:spPr>
          <a:xfrm>
            <a:off x="7154959" y="3179442"/>
            <a:ext cx="3658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k=1: S=S+1/k=0+1/1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k=2: S=S+1/k=0+1/1+1/2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k=3: S=S+1/k=0+1/1+1/2+1/3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F2635-6599-13E0-2E99-478682E3D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76" y="1317561"/>
            <a:ext cx="10353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76226" y="0"/>
            <a:ext cx="2375477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CF951E-A619-20E5-0032-B46E5BC50EF8}"/>
              </a:ext>
            </a:extLst>
          </p:cNvPr>
          <p:cNvGrpSpPr/>
          <p:nvPr/>
        </p:nvGrpSpPr>
        <p:grpSpPr>
          <a:xfrm>
            <a:off x="850392" y="2404872"/>
            <a:ext cx="10289095" cy="2926080"/>
            <a:chOff x="957503" y="3667048"/>
            <a:chExt cx="10055730" cy="267776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C59C5BF-FD5B-43AF-0E8F-D667DE04957F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8E2397-F9B9-15A3-4500-58FC06299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35510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12F14F2-0A5D-9F89-6124-70A67E13B876}"/>
              </a:ext>
            </a:extLst>
          </p:cNvPr>
          <p:cNvSpPr txBox="1"/>
          <p:nvPr/>
        </p:nvSpPr>
        <p:spPr>
          <a:xfrm>
            <a:off x="1617420" y="2725585"/>
            <a:ext cx="48756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Chương trình: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n=int(input("Nhập số tự nhiên n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"))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range(1,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n+1):</a:t>
            </a:r>
          </a:p>
          <a:p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S=S+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vi-VN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rint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EE177-7BF8-1662-DC89-1EB60B47E3CE}"/>
              </a:ext>
            </a:extLst>
          </p:cNvPr>
          <p:cNvSpPr txBox="1"/>
          <p:nvPr/>
        </p:nvSpPr>
        <p:spPr>
          <a:xfrm>
            <a:off x="6419466" y="3224019"/>
            <a:ext cx="46954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k=1: S= S+k*k*k=0+1*1*1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k=2: S= S+k*k*k=0+1*1*1+2*2*2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k=3: S= S+k*k*k=0+1*1*1+2*2*2+3*3*3</a:t>
            </a:r>
          </a:p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1EBEC-1C08-BF73-BEE9-0278BE746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" y="1229295"/>
            <a:ext cx="100869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038350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1D49CF2-3913-C93E-AC69-EC0C5530E806}"/>
              </a:ext>
            </a:extLst>
          </p:cNvPr>
          <p:cNvSpPr/>
          <p:nvPr/>
        </p:nvSpPr>
        <p:spPr>
          <a:xfrm>
            <a:off x="-2457450" y="609600"/>
            <a:ext cx="3070804" cy="609600"/>
          </a:xfrm>
          <a:prstGeom prst="roundRect">
            <a:avLst>
              <a:gd name="adj" fmla="val 50000"/>
            </a:avLst>
          </a:prstGeom>
          <a:solidFill>
            <a:srgbClr val="F8C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RANGE     2</a:t>
            </a:r>
          </a:p>
        </p:txBody>
      </p:sp>
    </p:spTree>
    <p:extLst>
      <p:ext uri="{BB962C8B-B14F-4D97-AF65-F5344CB8AC3E}">
        <p14:creationId xmlns:p14="http://schemas.microsoft.com/office/powerpoint/2010/main" val="46810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431 -0.0013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48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-0.25 -3.33333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142228D9-7B98-4EBD-A1BE-CF0D6BD45978}"/>
              </a:ext>
            </a:extLst>
          </p:cNvPr>
          <p:cNvSpPr txBox="1"/>
          <p:nvPr/>
        </p:nvSpPr>
        <p:spPr>
          <a:xfrm>
            <a:off x="3733621" y="2967335"/>
            <a:ext cx="4724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80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  <a:cs typeface="Times New Roman" panose="02020603050405020304" pitchFamily="18" charset="0"/>
              </a:rPr>
              <a:t>THANK YOU!</a:t>
            </a:r>
            <a:endParaRPr lang="en-US" sz="5400" spc="80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A24D3-E9A6-A896-BEB5-2CF7C57CB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28974"/>
              </p:ext>
            </p:extLst>
          </p:nvPr>
        </p:nvGraphicFramePr>
        <p:xfrm>
          <a:off x="623075" y="663680"/>
          <a:ext cx="11068180" cy="587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733">
                  <a:extLst>
                    <a:ext uri="{9D8B030D-6E8A-4147-A177-3AD203B41FA5}">
                      <a16:colId xmlns:a16="http://schemas.microsoft.com/office/drawing/2014/main" val="4150742959"/>
                    </a:ext>
                  </a:extLst>
                </a:gridCol>
                <a:gridCol w="7604447">
                  <a:extLst>
                    <a:ext uri="{9D8B030D-6E8A-4147-A177-3AD203B41FA5}">
                      <a16:colId xmlns:a16="http://schemas.microsoft.com/office/drawing/2014/main" val="103893083"/>
                    </a:ext>
                  </a:extLst>
                </a:gridCol>
              </a:tblGrid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247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4646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5690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3924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05990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11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4364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9420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2343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586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11733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27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303175-640D-B429-CCFA-5B124EA1BEF6}"/>
              </a:ext>
            </a:extLst>
          </p:cNvPr>
          <p:cNvSpPr/>
          <p:nvPr/>
        </p:nvSpPr>
        <p:spPr>
          <a:xfrm>
            <a:off x="4086808" y="672921"/>
            <a:ext cx="7598603" cy="47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toán: Tính tổng 10 số tự nhiên đầu tiên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B30D102-FCC9-C846-CEE4-953C2C76327A}"/>
              </a:ext>
            </a:extLst>
          </p:cNvPr>
          <p:cNvSpPr/>
          <p:nvPr/>
        </p:nvSpPr>
        <p:spPr>
          <a:xfrm rot="5400000">
            <a:off x="5123634" y="1741939"/>
            <a:ext cx="140685" cy="6583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583C9-B701-F41E-DFE0-3B067AE7C5BE}"/>
              </a:ext>
            </a:extLst>
          </p:cNvPr>
          <p:cNvSpPr txBox="1"/>
          <p:nvPr/>
        </p:nvSpPr>
        <p:spPr>
          <a:xfrm>
            <a:off x="5013196" y="2104141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877EC-7B43-246A-4327-7A85C51A1C9E}"/>
              </a:ext>
            </a:extLst>
          </p:cNvPr>
          <p:cNvSpPr txBox="1"/>
          <p:nvPr/>
        </p:nvSpPr>
        <p:spPr>
          <a:xfrm>
            <a:off x="4512182" y="1179182"/>
            <a:ext cx="644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  +  1  +  2  +  3  +  4  +  5  +  6  +  7  +  8  +  9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AAFF341-6E7A-43B3-9C78-2AE99E4BA787}"/>
              </a:ext>
            </a:extLst>
          </p:cNvPr>
          <p:cNvSpPr/>
          <p:nvPr/>
        </p:nvSpPr>
        <p:spPr>
          <a:xfrm rot="5400000">
            <a:off x="5505493" y="2092406"/>
            <a:ext cx="313851" cy="950976"/>
          </a:xfrm>
          <a:prstGeom prst="rightBrace">
            <a:avLst>
              <a:gd name="adj1" fmla="val 8332"/>
              <a:gd name="adj2" fmla="val 5196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57DAB-E5A8-2166-F638-94556FD5293E}"/>
              </a:ext>
            </a:extLst>
          </p:cNvPr>
          <p:cNvSpPr txBox="1"/>
          <p:nvPr/>
        </p:nvSpPr>
        <p:spPr>
          <a:xfrm>
            <a:off x="5500112" y="2633522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DB595F8-A163-8CB0-41DF-639A417AF3EF}"/>
              </a:ext>
            </a:extLst>
          </p:cNvPr>
          <p:cNvSpPr/>
          <p:nvPr/>
        </p:nvSpPr>
        <p:spPr>
          <a:xfrm rot="5400000">
            <a:off x="6072420" y="2601353"/>
            <a:ext cx="313853" cy="109728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ABF53-081E-6DA7-21AD-6FD4994A6077}"/>
              </a:ext>
            </a:extLst>
          </p:cNvPr>
          <p:cNvSpPr txBox="1"/>
          <p:nvPr/>
        </p:nvSpPr>
        <p:spPr>
          <a:xfrm>
            <a:off x="6067040" y="3174143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BB4CD78-8AB3-3481-85A8-9843F42E32DA}"/>
              </a:ext>
            </a:extLst>
          </p:cNvPr>
          <p:cNvSpPr/>
          <p:nvPr/>
        </p:nvSpPr>
        <p:spPr>
          <a:xfrm rot="5400000">
            <a:off x="6688918" y="3036283"/>
            <a:ext cx="285578" cy="120472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B24BD-E1C2-7A90-26BB-BC92F36ECAF6}"/>
              </a:ext>
            </a:extLst>
          </p:cNvPr>
          <p:cNvSpPr txBox="1"/>
          <p:nvPr/>
        </p:nvSpPr>
        <p:spPr>
          <a:xfrm>
            <a:off x="6595106" y="3640170"/>
            <a:ext cx="57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DEEB03C-2AB7-00EE-AE87-0AF6942BEAD9}"/>
              </a:ext>
            </a:extLst>
          </p:cNvPr>
          <p:cNvSpPr/>
          <p:nvPr/>
        </p:nvSpPr>
        <p:spPr>
          <a:xfrm rot="5400000">
            <a:off x="7313718" y="3525155"/>
            <a:ext cx="313853" cy="12435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7C5CE-CE1A-BB4B-AF08-2EF57404DB0F}"/>
              </a:ext>
            </a:extLst>
          </p:cNvPr>
          <p:cNvSpPr txBox="1"/>
          <p:nvPr/>
        </p:nvSpPr>
        <p:spPr>
          <a:xfrm>
            <a:off x="7235186" y="4145284"/>
            <a:ext cx="57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F369582-3AD1-C210-96B8-85F5DA087B3C}"/>
              </a:ext>
            </a:extLst>
          </p:cNvPr>
          <p:cNvSpPr/>
          <p:nvPr/>
        </p:nvSpPr>
        <p:spPr>
          <a:xfrm rot="5400000">
            <a:off x="7979169" y="4030586"/>
            <a:ext cx="155667" cy="117271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C6076-664F-FBBA-9307-CB426CF5236A}"/>
              </a:ext>
            </a:extLst>
          </p:cNvPr>
          <p:cNvSpPr txBox="1"/>
          <p:nvPr/>
        </p:nvSpPr>
        <p:spPr>
          <a:xfrm>
            <a:off x="7834119" y="4598416"/>
            <a:ext cx="48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A8AE5ED-CAC1-A917-D28C-83804299D22F}"/>
              </a:ext>
            </a:extLst>
          </p:cNvPr>
          <p:cNvSpPr/>
          <p:nvPr/>
        </p:nvSpPr>
        <p:spPr>
          <a:xfrm rot="5400000">
            <a:off x="8587491" y="4427803"/>
            <a:ext cx="159629" cy="121374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BD6C1-BFD0-0BD4-B0E8-B7135DBD2366}"/>
              </a:ext>
            </a:extLst>
          </p:cNvPr>
          <p:cNvSpPr txBox="1"/>
          <p:nvPr/>
        </p:nvSpPr>
        <p:spPr>
          <a:xfrm>
            <a:off x="8430582" y="5075330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5502081-D70E-398F-3E4B-AC81F89A8C76}"/>
              </a:ext>
            </a:extLst>
          </p:cNvPr>
          <p:cNvSpPr/>
          <p:nvPr/>
        </p:nvSpPr>
        <p:spPr>
          <a:xfrm rot="5400000">
            <a:off x="9242087" y="4859606"/>
            <a:ext cx="178365" cy="13075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94C66-17D8-F405-F3DB-805A9ABFF413}"/>
              </a:ext>
            </a:extLst>
          </p:cNvPr>
          <p:cNvSpPr txBox="1"/>
          <p:nvPr/>
        </p:nvSpPr>
        <p:spPr>
          <a:xfrm>
            <a:off x="5668514" y="207244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F34F2-3B5E-65B2-3159-6A5EB5D01C57}"/>
              </a:ext>
            </a:extLst>
          </p:cNvPr>
          <p:cNvSpPr txBox="1"/>
          <p:nvPr/>
        </p:nvSpPr>
        <p:spPr>
          <a:xfrm>
            <a:off x="6268208" y="2599948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82198-D403-50C9-6BA2-7C58E10B894A}"/>
              </a:ext>
            </a:extLst>
          </p:cNvPr>
          <p:cNvSpPr txBox="1"/>
          <p:nvPr/>
        </p:nvSpPr>
        <p:spPr>
          <a:xfrm>
            <a:off x="6931202" y="3190822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7C1FEC-59BC-E1CA-0624-1F6655B3855F}"/>
              </a:ext>
            </a:extLst>
          </p:cNvPr>
          <p:cNvSpPr txBox="1"/>
          <p:nvPr/>
        </p:nvSpPr>
        <p:spPr>
          <a:xfrm>
            <a:off x="7562024" y="362640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94011C-0BC7-320E-8A64-3DA62EE6447B}"/>
              </a:ext>
            </a:extLst>
          </p:cNvPr>
          <p:cNvSpPr txBox="1"/>
          <p:nvPr/>
        </p:nvSpPr>
        <p:spPr>
          <a:xfrm>
            <a:off x="8188503" y="414560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73197F-E5B0-1F07-C828-114ADF12040A}"/>
              </a:ext>
            </a:extLst>
          </p:cNvPr>
          <p:cNvSpPr txBox="1"/>
          <p:nvPr/>
        </p:nvSpPr>
        <p:spPr>
          <a:xfrm>
            <a:off x="8788347" y="459168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3CA49-51B1-8A3C-F4D9-9AB1779F6F96}"/>
              </a:ext>
            </a:extLst>
          </p:cNvPr>
          <p:cNvSpPr txBox="1"/>
          <p:nvPr/>
        </p:nvSpPr>
        <p:spPr>
          <a:xfrm>
            <a:off x="9463771" y="509590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F8681-6DB5-D736-5A8B-2C24CE175564}"/>
              </a:ext>
            </a:extLst>
          </p:cNvPr>
          <p:cNvSpPr txBox="1"/>
          <p:nvPr/>
        </p:nvSpPr>
        <p:spPr>
          <a:xfrm>
            <a:off x="9079716" y="5584489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B772823-2B65-997F-A0FA-C63AE0625520}"/>
              </a:ext>
            </a:extLst>
          </p:cNvPr>
          <p:cNvSpPr/>
          <p:nvPr/>
        </p:nvSpPr>
        <p:spPr>
          <a:xfrm rot="5400000">
            <a:off x="9881958" y="5346299"/>
            <a:ext cx="178365" cy="13075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4DE05-A4D8-7A48-24AA-CE6CA96751D8}"/>
              </a:ext>
            </a:extLst>
          </p:cNvPr>
          <p:cNvSpPr txBox="1"/>
          <p:nvPr/>
        </p:nvSpPr>
        <p:spPr>
          <a:xfrm>
            <a:off x="10126590" y="558568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B934CC-D835-7BF7-5BFB-50A84C0867CB}"/>
              </a:ext>
            </a:extLst>
          </p:cNvPr>
          <p:cNvSpPr txBox="1"/>
          <p:nvPr/>
        </p:nvSpPr>
        <p:spPr>
          <a:xfrm>
            <a:off x="9719587" y="6037278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AA531E-6B36-C3F3-5725-254664F8307E}"/>
              </a:ext>
            </a:extLst>
          </p:cNvPr>
          <p:cNvSpPr txBox="1"/>
          <p:nvPr/>
        </p:nvSpPr>
        <p:spPr>
          <a:xfrm>
            <a:off x="4728772" y="1613763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DC88D2-8C74-6DF0-C01B-8DA39D290232}"/>
              </a:ext>
            </a:extLst>
          </p:cNvPr>
          <p:cNvSpPr txBox="1"/>
          <p:nvPr/>
        </p:nvSpPr>
        <p:spPr>
          <a:xfrm>
            <a:off x="5041709" y="1609457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1</a:t>
            </a:r>
          </a:p>
        </p:txBody>
      </p:sp>
    </p:spTree>
    <p:extLst>
      <p:ext uri="{BB962C8B-B14F-4D97-AF65-F5344CB8AC3E}">
        <p14:creationId xmlns:p14="http://schemas.microsoft.com/office/powerpoint/2010/main" val="3949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/>
      <p:bldP spid="10" grpId="0" animBg="1"/>
      <p:bldP spid="11" grpId="0"/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/>
      <p:bldP spid="27" grpId="0"/>
      <p:bldP spid="28" grpId="0"/>
      <p:bldP spid="31" grpId="0"/>
      <p:bldP spid="32" grpId="0"/>
      <p:bldP spid="33" grpId="0"/>
      <p:bldP spid="34" grpId="0"/>
      <p:bldP spid="35" grpId="0" animBg="1"/>
      <p:bldP spid="36" grpId="0"/>
      <p:bldP spid="61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A24D3-E9A6-A896-BEB5-2CF7C57CBA70}"/>
              </a:ext>
            </a:extLst>
          </p:cNvPr>
          <p:cNvGraphicFramePr>
            <a:graphicFrameLocks noGrp="1"/>
          </p:cNvGraphicFramePr>
          <p:nvPr/>
        </p:nvGraphicFramePr>
        <p:xfrm>
          <a:off x="623075" y="663680"/>
          <a:ext cx="11068180" cy="587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733">
                  <a:extLst>
                    <a:ext uri="{9D8B030D-6E8A-4147-A177-3AD203B41FA5}">
                      <a16:colId xmlns:a16="http://schemas.microsoft.com/office/drawing/2014/main" val="4150742959"/>
                    </a:ext>
                  </a:extLst>
                </a:gridCol>
                <a:gridCol w="7604447">
                  <a:extLst>
                    <a:ext uri="{9D8B030D-6E8A-4147-A177-3AD203B41FA5}">
                      <a16:colId xmlns:a16="http://schemas.microsoft.com/office/drawing/2014/main" val="103893083"/>
                    </a:ext>
                  </a:extLst>
                </a:gridCol>
              </a:tblGrid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247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4646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5690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3924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05990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11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4364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9420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2343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586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11733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27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303175-640D-B429-CCFA-5B124EA1BEF6}"/>
              </a:ext>
            </a:extLst>
          </p:cNvPr>
          <p:cNvSpPr/>
          <p:nvPr/>
        </p:nvSpPr>
        <p:spPr>
          <a:xfrm>
            <a:off x="4086808" y="672921"/>
            <a:ext cx="7598603" cy="47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toán: Tính tổng 10 số tự nhiên đầu tiên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B30D102-FCC9-C846-CEE4-953C2C76327A}"/>
              </a:ext>
            </a:extLst>
          </p:cNvPr>
          <p:cNvSpPr/>
          <p:nvPr/>
        </p:nvSpPr>
        <p:spPr>
          <a:xfrm rot="5400000">
            <a:off x="5123634" y="1741939"/>
            <a:ext cx="140685" cy="658367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583C9-B701-F41E-DFE0-3B067AE7C5BE}"/>
              </a:ext>
            </a:extLst>
          </p:cNvPr>
          <p:cNvSpPr txBox="1"/>
          <p:nvPr/>
        </p:nvSpPr>
        <p:spPr>
          <a:xfrm>
            <a:off x="5013196" y="2104141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877EC-7B43-246A-4327-7A85C51A1C9E}"/>
              </a:ext>
            </a:extLst>
          </p:cNvPr>
          <p:cNvSpPr txBox="1"/>
          <p:nvPr/>
        </p:nvSpPr>
        <p:spPr>
          <a:xfrm>
            <a:off x="4512182" y="1179182"/>
            <a:ext cx="644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  +  1  +  2  +  3  +  4  +  5  +  6  +  7  +  8  +  9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AAFF341-6E7A-43B3-9C78-2AE99E4BA787}"/>
              </a:ext>
            </a:extLst>
          </p:cNvPr>
          <p:cNvSpPr/>
          <p:nvPr/>
        </p:nvSpPr>
        <p:spPr>
          <a:xfrm rot="5400000">
            <a:off x="5505493" y="2092406"/>
            <a:ext cx="313851" cy="950976"/>
          </a:xfrm>
          <a:prstGeom prst="rightBrace">
            <a:avLst>
              <a:gd name="adj1" fmla="val 8332"/>
              <a:gd name="adj2" fmla="val 5196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57DAB-E5A8-2166-F638-94556FD5293E}"/>
              </a:ext>
            </a:extLst>
          </p:cNvPr>
          <p:cNvSpPr txBox="1"/>
          <p:nvPr/>
        </p:nvSpPr>
        <p:spPr>
          <a:xfrm>
            <a:off x="5500112" y="2633522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DB595F8-A163-8CB0-41DF-639A417AF3EF}"/>
              </a:ext>
            </a:extLst>
          </p:cNvPr>
          <p:cNvSpPr/>
          <p:nvPr/>
        </p:nvSpPr>
        <p:spPr>
          <a:xfrm rot="5400000">
            <a:off x="6072420" y="2601353"/>
            <a:ext cx="313853" cy="109728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9ABF53-081E-6DA7-21AD-6FD4994A6077}"/>
              </a:ext>
            </a:extLst>
          </p:cNvPr>
          <p:cNvSpPr txBox="1"/>
          <p:nvPr/>
        </p:nvSpPr>
        <p:spPr>
          <a:xfrm>
            <a:off x="6067040" y="3174143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BB4CD78-8AB3-3481-85A8-9843F42E32DA}"/>
              </a:ext>
            </a:extLst>
          </p:cNvPr>
          <p:cNvSpPr/>
          <p:nvPr/>
        </p:nvSpPr>
        <p:spPr>
          <a:xfrm rot="5400000">
            <a:off x="6688918" y="3036283"/>
            <a:ext cx="285578" cy="120472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8B24BD-E1C2-7A90-26BB-BC92F36ECAF6}"/>
              </a:ext>
            </a:extLst>
          </p:cNvPr>
          <p:cNvSpPr txBox="1"/>
          <p:nvPr/>
        </p:nvSpPr>
        <p:spPr>
          <a:xfrm>
            <a:off x="6595106" y="3640170"/>
            <a:ext cx="57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4DEEB03C-2AB7-00EE-AE87-0AF6942BEAD9}"/>
              </a:ext>
            </a:extLst>
          </p:cNvPr>
          <p:cNvSpPr/>
          <p:nvPr/>
        </p:nvSpPr>
        <p:spPr>
          <a:xfrm rot="5400000">
            <a:off x="7313718" y="3525155"/>
            <a:ext cx="313853" cy="124358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17C5CE-CE1A-BB4B-AF08-2EF57404DB0F}"/>
              </a:ext>
            </a:extLst>
          </p:cNvPr>
          <p:cNvSpPr txBox="1"/>
          <p:nvPr/>
        </p:nvSpPr>
        <p:spPr>
          <a:xfrm>
            <a:off x="7235186" y="4145284"/>
            <a:ext cx="57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FF369582-3AD1-C210-96B8-85F5DA087B3C}"/>
              </a:ext>
            </a:extLst>
          </p:cNvPr>
          <p:cNvSpPr/>
          <p:nvPr/>
        </p:nvSpPr>
        <p:spPr>
          <a:xfrm rot="5400000">
            <a:off x="7979169" y="4030586"/>
            <a:ext cx="155667" cy="117271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AC6076-664F-FBBA-9307-CB426CF5236A}"/>
              </a:ext>
            </a:extLst>
          </p:cNvPr>
          <p:cNvSpPr txBox="1"/>
          <p:nvPr/>
        </p:nvSpPr>
        <p:spPr>
          <a:xfrm>
            <a:off x="7834119" y="4598416"/>
            <a:ext cx="48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A8AE5ED-CAC1-A917-D28C-83804299D22F}"/>
              </a:ext>
            </a:extLst>
          </p:cNvPr>
          <p:cNvSpPr/>
          <p:nvPr/>
        </p:nvSpPr>
        <p:spPr>
          <a:xfrm rot="5400000">
            <a:off x="8587491" y="4427803"/>
            <a:ext cx="159629" cy="121374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BD6C1-BFD0-0BD4-B0E8-B7135DBD2366}"/>
              </a:ext>
            </a:extLst>
          </p:cNvPr>
          <p:cNvSpPr txBox="1"/>
          <p:nvPr/>
        </p:nvSpPr>
        <p:spPr>
          <a:xfrm>
            <a:off x="8430582" y="5075330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A5502081-D70E-398F-3E4B-AC81F89A8C76}"/>
              </a:ext>
            </a:extLst>
          </p:cNvPr>
          <p:cNvSpPr/>
          <p:nvPr/>
        </p:nvSpPr>
        <p:spPr>
          <a:xfrm rot="5400000">
            <a:off x="9242087" y="4859606"/>
            <a:ext cx="178365" cy="13075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A94C66-17D8-F405-F3DB-805A9ABFF413}"/>
              </a:ext>
            </a:extLst>
          </p:cNvPr>
          <p:cNvSpPr txBox="1"/>
          <p:nvPr/>
        </p:nvSpPr>
        <p:spPr>
          <a:xfrm>
            <a:off x="5668514" y="207244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F34F2-3B5E-65B2-3159-6A5EB5D01C57}"/>
              </a:ext>
            </a:extLst>
          </p:cNvPr>
          <p:cNvSpPr txBox="1"/>
          <p:nvPr/>
        </p:nvSpPr>
        <p:spPr>
          <a:xfrm>
            <a:off x="6268208" y="2599948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82198-D403-50C9-6BA2-7C58E10B894A}"/>
              </a:ext>
            </a:extLst>
          </p:cNvPr>
          <p:cNvSpPr txBox="1"/>
          <p:nvPr/>
        </p:nvSpPr>
        <p:spPr>
          <a:xfrm>
            <a:off x="6931202" y="3190822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7C1FEC-59BC-E1CA-0624-1F6655B3855F}"/>
              </a:ext>
            </a:extLst>
          </p:cNvPr>
          <p:cNvSpPr txBox="1"/>
          <p:nvPr/>
        </p:nvSpPr>
        <p:spPr>
          <a:xfrm>
            <a:off x="7562024" y="362640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94011C-0BC7-320E-8A64-3DA62EE6447B}"/>
              </a:ext>
            </a:extLst>
          </p:cNvPr>
          <p:cNvSpPr txBox="1"/>
          <p:nvPr/>
        </p:nvSpPr>
        <p:spPr>
          <a:xfrm>
            <a:off x="8188503" y="414560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73197F-E5B0-1F07-C828-114ADF12040A}"/>
              </a:ext>
            </a:extLst>
          </p:cNvPr>
          <p:cNvSpPr txBox="1"/>
          <p:nvPr/>
        </p:nvSpPr>
        <p:spPr>
          <a:xfrm>
            <a:off x="8788347" y="459168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33CA49-51B1-8A3C-F4D9-9AB1779F6F96}"/>
              </a:ext>
            </a:extLst>
          </p:cNvPr>
          <p:cNvSpPr txBox="1"/>
          <p:nvPr/>
        </p:nvSpPr>
        <p:spPr>
          <a:xfrm>
            <a:off x="9463771" y="5095909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DF8681-6DB5-D736-5A8B-2C24CE175564}"/>
              </a:ext>
            </a:extLst>
          </p:cNvPr>
          <p:cNvSpPr txBox="1"/>
          <p:nvPr/>
        </p:nvSpPr>
        <p:spPr>
          <a:xfrm>
            <a:off x="9079716" y="5584489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B772823-2B65-997F-A0FA-C63AE0625520}"/>
              </a:ext>
            </a:extLst>
          </p:cNvPr>
          <p:cNvSpPr/>
          <p:nvPr/>
        </p:nvSpPr>
        <p:spPr>
          <a:xfrm rot="5400000">
            <a:off x="9881958" y="5346299"/>
            <a:ext cx="178365" cy="130759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54DE05-A4D8-7A48-24AA-CE6CA96751D8}"/>
              </a:ext>
            </a:extLst>
          </p:cNvPr>
          <p:cNvSpPr txBox="1"/>
          <p:nvPr/>
        </p:nvSpPr>
        <p:spPr>
          <a:xfrm>
            <a:off x="10126590" y="5585681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B934CC-D835-7BF7-5BFB-50A84C0867CB}"/>
              </a:ext>
            </a:extLst>
          </p:cNvPr>
          <p:cNvSpPr txBox="1"/>
          <p:nvPr/>
        </p:nvSpPr>
        <p:spPr>
          <a:xfrm>
            <a:off x="9719587" y="6037278"/>
            <a:ext cx="539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BAA531E-6B36-C3F3-5725-254664F8307E}"/>
              </a:ext>
            </a:extLst>
          </p:cNvPr>
          <p:cNvSpPr txBox="1"/>
          <p:nvPr/>
        </p:nvSpPr>
        <p:spPr>
          <a:xfrm>
            <a:off x="4728772" y="1613763"/>
            <a:ext cx="36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DC88D2-8C74-6DF0-C01B-8DA39D290232}"/>
              </a:ext>
            </a:extLst>
          </p:cNvPr>
          <p:cNvSpPr txBox="1"/>
          <p:nvPr/>
        </p:nvSpPr>
        <p:spPr>
          <a:xfrm>
            <a:off x="5041709" y="1609457"/>
            <a:ext cx="72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F2E9-1F99-0D0E-30A5-B488F29B97C6}"/>
              </a:ext>
            </a:extLst>
          </p:cNvPr>
          <p:cNvSpPr txBox="1"/>
          <p:nvPr/>
        </p:nvSpPr>
        <p:spPr>
          <a:xfrm>
            <a:off x="1846571" y="1198832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6D73-9428-D806-2439-6644B17BAD1F}"/>
              </a:ext>
            </a:extLst>
          </p:cNvPr>
          <p:cNvSpPr txBox="1"/>
          <p:nvPr/>
        </p:nvSpPr>
        <p:spPr>
          <a:xfrm>
            <a:off x="1846571" y="1662097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49EA3-87CC-0F74-9F02-DA0F60919F55}"/>
              </a:ext>
            </a:extLst>
          </p:cNvPr>
          <p:cNvSpPr txBox="1"/>
          <p:nvPr/>
        </p:nvSpPr>
        <p:spPr>
          <a:xfrm>
            <a:off x="1846571" y="2131740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85959B-1F53-C8D8-0EF2-54F9BC370E36}"/>
              </a:ext>
            </a:extLst>
          </p:cNvPr>
          <p:cNvSpPr txBox="1"/>
          <p:nvPr/>
        </p:nvSpPr>
        <p:spPr>
          <a:xfrm>
            <a:off x="1846571" y="2626086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D2618-B068-4659-96D6-E446D46C9757}"/>
              </a:ext>
            </a:extLst>
          </p:cNvPr>
          <p:cNvSpPr txBox="1"/>
          <p:nvPr/>
        </p:nvSpPr>
        <p:spPr>
          <a:xfrm>
            <a:off x="1846571" y="3125309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7D1E8C-3BA3-FFCC-7152-C4C4A748BBC2}"/>
              </a:ext>
            </a:extLst>
          </p:cNvPr>
          <p:cNvSpPr txBox="1"/>
          <p:nvPr/>
        </p:nvSpPr>
        <p:spPr>
          <a:xfrm>
            <a:off x="1816397" y="3627494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1C395-F4B4-E67E-7AFB-992BA54568DD}"/>
              </a:ext>
            </a:extLst>
          </p:cNvPr>
          <p:cNvSpPr txBox="1"/>
          <p:nvPr/>
        </p:nvSpPr>
        <p:spPr>
          <a:xfrm>
            <a:off x="1816397" y="4128039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1DF043-66DA-207C-8886-D1FB56AD065F}"/>
              </a:ext>
            </a:extLst>
          </p:cNvPr>
          <p:cNvSpPr txBox="1"/>
          <p:nvPr/>
        </p:nvSpPr>
        <p:spPr>
          <a:xfrm>
            <a:off x="1816397" y="4611733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AB1A9A-7F74-444B-164C-C387C80DD6BB}"/>
              </a:ext>
            </a:extLst>
          </p:cNvPr>
          <p:cNvSpPr txBox="1"/>
          <p:nvPr/>
        </p:nvSpPr>
        <p:spPr>
          <a:xfrm>
            <a:off x="1816397" y="5094123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EA13FD-5035-F81B-61E2-E318596369B4}"/>
              </a:ext>
            </a:extLst>
          </p:cNvPr>
          <p:cNvSpPr txBox="1"/>
          <p:nvPr/>
        </p:nvSpPr>
        <p:spPr>
          <a:xfrm>
            <a:off x="1824289" y="5583562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Tong=Tong+9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85B3C29A-AC37-406A-BAD8-B6A11B6D0A0D}"/>
              </a:ext>
            </a:extLst>
          </p:cNvPr>
          <p:cNvSpPr/>
          <p:nvPr/>
        </p:nvSpPr>
        <p:spPr>
          <a:xfrm>
            <a:off x="243630" y="3106149"/>
            <a:ext cx="1440779" cy="1185931"/>
          </a:xfrm>
          <a:prstGeom prst="cube">
            <a:avLst>
              <a:gd name="adj" fmla="val 40684"/>
            </a:avLst>
          </a:prstGeom>
          <a:solidFill>
            <a:schemeClr val="tx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7D00BB-4C87-D82C-9216-DD55F8677348}"/>
              </a:ext>
            </a:extLst>
          </p:cNvPr>
          <p:cNvSpPr txBox="1"/>
          <p:nvPr/>
        </p:nvSpPr>
        <p:spPr>
          <a:xfrm>
            <a:off x="311179" y="3686827"/>
            <a:ext cx="847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3AB9CA-2829-330E-82EC-304AA989A5A8}"/>
              </a:ext>
            </a:extLst>
          </p:cNvPr>
          <p:cNvSpPr txBox="1"/>
          <p:nvPr/>
        </p:nvSpPr>
        <p:spPr>
          <a:xfrm>
            <a:off x="769766" y="3129072"/>
            <a:ext cx="41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64200B-D78B-56B7-0CD8-DB491D6BD175}"/>
              </a:ext>
            </a:extLst>
          </p:cNvPr>
          <p:cNvSpPr txBox="1"/>
          <p:nvPr/>
        </p:nvSpPr>
        <p:spPr>
          <a:xfrm>
            <a:off x="775520" y="3122723"/>
            <a:ext cx="41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E63FB82-0749-2EC1-F861-6BB9FFFB07A8}"/>
              </a:ext>
            </a:extLst>
          </p:cNvPr>
          <p:cNvSpPr txBox="1"/>
          <p:nvPr/>
        </p:nvSpPr>
        <p:spPr>
          <a:xfrm>
            <a:off x="781274" y="3125103"/>
            <a:ext cx="41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F8F0DB-4A13-D12E-A7EC-5235F11CD878}"/>
              </a:ext>
            </a:extLst>
          </p:cNvPr>
          <p:cNvSpPr txBox="1"/>
          <p:nvPr/>
        </p:nvSpPr>
        <p:spPr>
          <a:xfrm>
            <a:off x="775519" y="3122302"/>
            <a:ext cx="415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3E55F35-8B5B-9ADA-65A7-7E60D43C54AF}"/>
              </a:ext>
            </a:extLst>
          </p:cNvPr>
          <p:cNvSpPr txBox="1"/>
          <p:nvPr/>
        </p:nvSpPr>
        <p:spPr>
          <a:xfrm>
            <a:off x="666893" y="3115532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2D4331-EB27-754B-E874-831022A0D243}"/>
              </a:ext>
            </a:extLst>
          </p:cNvPr>
          <p:cNvSpPr txBox="1"/>
          <p:nvPr/>
        </p:nvSpPr>
        <p:spPr>
          <a:xfrm>
            <a:off x="691115" y="3108762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4D78C7-2087-5766-4059-4AACA3878C33}"/>
              </a:ext>
            </a:extLst>
          </p:cNvPr>
          <p:cNvSpPr txBox="1"/>
          <p:nvPr/>
        </p:nvSpPr>
        <p:spPr>
          <a:xfrm>
            <a:off x="715337" y="3118679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3568CA-CFCD-D17C-8CEC-99BED64EAA87}"/>
              </a:ext>
            </a:extLst>
          </p:cNvPr>
          <p:cNvSpPr txBox="1"/>
          <p:nvPr/>
        </p:nvSpPr>
        <p:spPr>
          <a:xfrm>
            <a:off x="699888" y="3109770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F95E74-708C-31F1-B837-424A53BAA6D2}"/>
              </a:ext>
            </a:extLst>
          </p:cNvPr>
          <p:cNvSpPr txBox="1"/>
          <p:nvPr/>
        </p:nvSpPr>
        <p:spPr>
          <a:xfrm>
            <a:off x="683390" y="3111957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4088E7-878C-674D-56D1-04BA88982AB8}"/>
              </a:ext>
            </a:extLst>
          </p:cNvPr>
          <p:cNvSpPr txBox="1"/>
          <p:nvPr/>
        </p:nvSpPr>
        <p:spPr>
          <a:xfrm>
            <a:off x="706564" y="3121826"/>
            <a:ext cx="570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B95BA0-815F-CE86-8696-133F4E08B240}"/>
              </a:ext>
            </a:extLst>
          </p:cNvPr>
          <p:cNvSpPr/>
          <p:nvPr/>
        </p:nvSpPr>
        <p:spPr>
          <a:xfrm>
            <a:off x="960120" y="673011"/>
            <a:ext cx="2855527" cy="47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Python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C15AB1-4DD0-6642-2261-B1099A95A4F1}"/>
              </a:ext>
            </a:extLst>
          </p:cNvPr>
          <p:cNvSpPr txBox="1"/>
          <p:nvPr/>
        </p:nvSpPr>
        <p:spPr>
          <a:xfrm>
            <a:off x="520357" y="2619323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Tong=0</a:t>
            </a:r>
          </a:p>
        </p:txBody>
      </p:sp>
    </p:spTree>
    <p:extLst>
      <p:ext uri="{BB962C8B-B14F-4D97-AF65-F5344CB8AC3E}">
        <p14:creationId xmlns:p14="http://schemas.microsoft.com/office/powerpoint/2010/main" val="15144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29" grpId="0"/>
      <p:bldP spid="30" grpId="0"/>
      <p:bldP spid="37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4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6A24D3-E9A6-A896-BEB5-2CF7C57CBA70}"/>
              </a:ext>
            </a:extLst>
          </p:cNvPr>
          <p:cNvGraphicFramePr>
            <a:graphicFrameLocks noGrp="1"/>
          </p:cNvGraphicFramePr>
          <p:nvPr/>
        </p:nvGraphicFramePr>
        <p:xfrm>
          <a:off x="623075" y="663680"/>
          <a:ext cx="11068180" cy="5877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3733">
                  <a:extLst>
                    <a:ext uri="{9D8B030D-6E8A-4147-A177-3AD203B41FA5}">
                      <a16:colId xmlns:a16="http://schemas.microsoft.com/office/drawing/2014/main" val="4150742959"/>
                    </a:ext>
                  </a:extLst>
                </a:gridCol>
                <a:gridCol w="7604447">
                  <a:extLst>
                    <a:ext uri="{9D8B030D-6E8A-4147-A177-3AD203B41FA5}">
                      <a16:colId xmlns:a16="http://schemas.microsoft.com/office/drawing/2014/main" val="103893083"/>
                    </a:ext>
                  </a:extLst>
                </a:gridCol>
              </a:tblGrid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3247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84646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95690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739246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105990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96117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24364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69420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623434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475865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311733"/>
                  </a:ext>
                </a:extLst>
              </a:tr>
              <a:tr h="4897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2276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303175-640D-B429-CCFA-5B124EA1BEF6}"/>
              </a:ext>
            </a:extLst>
          </p:cNvPr>
          <p:cNvSpPr/>
          <p:nvPr/>
        </p:nvSpPr>
        <p:spPr>
          <a:xfrm>
            <a:off x="4086808" y="672921"/>
            <a:ext cx="7598603" cy="47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Bài toán: Tính tổng 10 số tự nhiên đầu tiên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ECF2E9-1F99-0D0E-30A5-B488F29B97C6}"/>
              </a:ext>
            </a:extLst>
          </p:cNvPr>
          <p:cNvSpPr txBox="1"/>
          <p:nvPr/>
        </p:nvSpPr>
        <p:spPr>
          <a:xfrm>
            <a:off x="1846571" y="1198832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A6D73-9428-D806-2439-6644B17BAD1F}"/>
              </a:ext>
            </a:extLst>
          </p:cNvPr>
          <p:cNvSpPr txBox="1"/>
          <p:nvPr/>
        </p:nvSpPr>
        <p:spPr>
          <a:xfrm>
            <a:off x="1846571" y="1662097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F49EA3-87CC-0F74-9F02-DA0F60919F55}"/>
              </a:ext>
            </a:extLst>
          </p:cNvPr>
          <p:cNvSpPr txBox="1"/>
          <p:nvPr/>
        </p:nvSpPr>
        <p:spPr>
          <a:xfrm>
            <a:off x="1846571" y="2131740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85959B-1F53-C8D8-0EF2-54F9BC370E36}"/>
              </a:ext>
            </a:extLst>
          </p:cNvPr>
          <p:cNvSpPr txBox="1"/>
          <p:nvPr/>
        </p:nvSpPr>
        <p:spPr>
          <a:xfrm>
            <a:off x="1846571" y="2626086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D2618-B068-4659-96D6-E446D46C9757}"/>
              </a:ext>
            </a:extLst>
          </p:cNvPr>
          <p:cNvSpPr txBox="1"/>
          <p:nvPr/>
        </p:nvSpPr>
        <p:spPr>
          <a:xfrm>
            <a:off x="1846571" y="3125309"/>
            <a:ext cx="198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7D1E8C-3BA3-FFCC-7152-C4C4A748BBC2}"/>
              </a:ext>
            </a:extLst>
          </p:cNvPr>
          <p:cNvSpPr txBox="1"/>
          <p:nvPr/>
        </p:nvSpPr>
        <p:spPr>
          <a:xfrm>
            <a:off x="1816397" y="3627494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31C395-F4B4-E67E-7AFB-992BA54568DD}"/>
              </a:ext>
            </a:extLst>
          </p:cNvPr>
          <p:cNvSpPr txBox="1"/>
          <p:nvPr/>
        </p:nvSpPr>
        <p:spPr>
          <a:xfrm>
            <a:off x="1816397" y="4128039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01DF043-66DA-207C-8886-D1FB56AD065F}"/>
              </a:ext>
            </a:extLst>
          </p:cNvPr>
          <p:cNvSpPr txBox="1"/>
          <p:nvPr/>
        </p:nvSpPr>
        <p:spPr>
          <a:xfrm>
            <a:off x="1816397" y="4611733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AB1A9A-7F74-444B-164C-C387C80DD6BB}"/>
              </a:ext>
            </a:extLst>
          </p:cNvPr>
          <p:cNvSpPr txBox="1"/>
          <p:nvPr/>
        </p:nvSpPr>
        <p:spPr>
          <a:xfrm>
            <a:off x="1816397" y="5094123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EA13FD-5035-F81B-61E2-E318596369B4}"/>
              </a:ext>
            </a:extLst>
          </p:cNvPr>
          <p:cNvSpPr txBox="1"/>
          <p:nvPr/>
        </p:nvSpPr>
        <p:spPr>
          <a:xfrm>
            <a:off x="1824289" y="5583562"/>
            <a:ext cx="232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Tong=Tong+9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2B95BA0-815F-CE86-8696-133F4E08B240}"/>
              </a:ext>
            </a:extLst>
          </p:cNvPr>
          <p:cNvSpPr/>
          <p:nvPr/>
        </p:nvSpPr>
        <p:spPr>
          <a:xfrm>
            <a:off x="960120" y="673011"/>
            <a:ext cx="2855527" cy="474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Chương trình Python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466CE8D-7610-6292-E0A4-094A7858EF4A}"/>
              </a:ext>
            </a:extLst>
          </p:cNvPr>
          <p:cNvSpPr/>
          <p:nvPr/>
        </p:nvSpPr>
        <p:spPr>
          <a:xfrm>
            <a:off x="4365668" y="2678781"/>
            <a:ext cx="2551554" cy="1309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Tong=0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range(10):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Tong=Tong+i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1142C07-FF56-1BC5-FE72-CBF093643A6A}"/>
              </a:ext>
            </a:extLst>
          </p:cNvPr>
          <p:cNvSpPr/>
          <p:nvPr/>
        </p:nvSpPr>
        <p:spPr>
          <a:xfrm>
            <a:off x="4373291" y="3200400"/>
            <a:ext cx="2543931" cy="685800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1DE45AB-4C2D-25F8-2DCB-020BEA2A37C7}"/>
              </a:ext>
            </a:extLst>
          </p:cNvPr>
          <p:cNvSpPr/>
          <p:nvPr/>
        </p:nvSpPr>
        <p:spPr>
          <a:xfrm>
            <a:off x="7480149" y="1715820"/>
            <a:ext cx="4196928" cy="360643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38A77F39-662E-E7F8-613F-5B63E5E3CAD7}"/>
              </a:ext>
            </a:extLst>
          </p:cNvPr>
          <p:cNvSpPr/>
          <p:nvPr/>
        </p:nvSpPr>
        <p:spPr>
          <a:xfrm>
            <a:off x="7534775" y="3554466"/>
            <a:ext cx="2070027" cy="805586"/>
          </a:xfrm>
          <a:prstGeom prst="diamond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i&lt;10-1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D335888-4B69-8DBA-7BB5-BF27084A2D4F}"/>
              </a:ext>
            </a:extLst>
          </p:cNvPr>
          <p:cNvCxnSpPr>
            <a:cxnSpLocks/>
          </p:cNvCxnSpPr>
          <p:nvPr/>
        </p:nvCxnSpPr>
        <p:spPr>
          <a:xfrm>
            <a:off x="8569790" y="3161715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F86F6F6-01FB-9075-C3D0-A1F17329B862}"/>
              </a:ext>
            </a:extLst>
          </p:cNvPr>
          <p:cNvCxnSpPr>
            <a:cxnSpLocks/>
            <a:stCxn id="75" idx="3"/>
            <a:endCxn id="78" idx="1"/>
          </p:cNvCxnSpPr>
          <p:nvPr/>
        </p:nvCxnSpPr>
        <p:spPr>
          <a:xfrm>
            <a:off x="9604802" y="3957259"/>
            <a:ext cx="656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4FFAFC0-E5BE-34A8-7485-973B94128D12}"/>
              </a:ext>
            </a:extLst>
          </p:cNvPr>
          <p:cNvSpPr/>
          <p:nvPr/>
        </p:nvSpPr>
        <p:spPr>
          <a:xfrm>
            <a:off x="10260974" y="3756377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i=i+1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DC6ACCC-3487-D08E-329B-15DB228AB158}"/>
              </a:ext>
            </a:extLst>
          </p:cNvPr>
          <p:cNvCxnSpPr>
            <a:cxnSpLocks/>
          </p:cNvCxnSpPr>
          <p:nvPr/>
        </p:nvCxnSpPr>
        <p:spPr>
          <a:xfrm>
            <a:off x="8569790" y="4372131"/>
            <a:ext cx="0" cy="734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0C88463-8026-784B-16D2-38309B93E5C3}"/>
              </a:ext>
            </a:extLst>
          </p:cNvPr>
          <p:cNvCxnSpPr>
            <a:cxnSpLocks/>
          </p:cNvCxnSpPr>
          <p:nvPr/>
        </p:nvCxnSpPr>
        <p:spPr>
          <a:xfrm>
            <a:off x="10935105" y="2947782"/>
            <a:ext cx="0" cy="810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70FF37B-7282-EBDF-5CD5-77AAF994C931}"/>
              </a:ext>
            </a:extLst>
          </p:cNvPr>
          <p:cNvCxnSpPr>
            <a:cxnSpLocks/>
            <a:endCxn id="84" idx="3"/>
          </p:cNvCxnSpPr>
          <p:nvPr/>
        </p:nvCxnSpPr>
        <p:spPr>
          <a:xfrm flipH="1">
            <a:off x="9372030" y="2947782"/>
            <a:ext cx="156307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81725F0-8EB0-1519-BA0B-7D048C870070}"/>
              </a:ext>
            </a:extLst>
          </p:cNvPr>
          <p:cNvSpPr txBox="1"/>
          <p:nvPr/>
        </p:nvSpPr>
        <p:spPr>
          <a:xfrm>
            <a:off x="9562977" y="3600800"/>
            <a:ext cx="7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CB2DFA-6D1C-9D47-186F-1D250610D7FB}"/>
              </a:ext>
            </a:extLst>
          </p:cNvPr>
          <p:cNvSpPr txBox="1"/>
          <p:nvPr/>
        </p:nvSpPr>
        <p:spPr>
          <a:xfrm>
            <a:off x="8594287" y="4456507"/>
            <a:ext cx="61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F06CD2-87EF-B8D3-0B15-458D28E9269E}"/>
              </a:ext>
            </a:extLst>
          </p:cNvPr>
          <p:cNvSpPr/>
          <p:nvPr/>
        </p:nvSpPr>
        <p:spPr>
          <a:xfrm>
            <a:off x="7758224" y="2746901"/>
            <a:ext cx="1613806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Tong=Tong+i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BC32B0-0AFF-8B3B-6940-0AF051751A5F}"/>
              </a:ext>
            </a:extLst>
          </p:cNvPr>
          <p:cNvSpPr/>
          <p:nvPr/>
        </p:nvSpPr>
        <p:spPr>
          <a:xfrm>
            <a:off x="7926164" y="1910136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i=0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C23F6EB-7D8A-2166-B877-AB1786EBCC41}"/>
              </a:ext>
            </a:extLst>
          </p:cNvPr>
          <p:cNvCxnSpPr>
            <a:cxnSpLocks/>
          </p:cNvCxnSpPr>
          <p:nvPr/>
        </p:nvCxnSpPr>
        <p:spPr>
          <a:xfrm>
            <a:off x="8569789" y="2329721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1C1B4C4A-3829-6DCA-CE78-5FD25DC5C74A}"/>
              </a:ext>
            </a:extLst>
          </p:cNvPr>
          <p:cNvSpPr txBox="1"/>
          <p:nvPr/>
        </p:nvSpPr>
        <p:spPr>
          <a:xfrm>
            <a:off x="952296" y="1198830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(i=0)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4B54F65-EB9F-6721-F153-CFA9699EE99A}"/>
              </a:ext>
            </a:extLst>
          </p:cNvPr>
          <p:cNvSpPr txBox="1"/>
          <p:nvPr/>
        </p:nvSpPr>
        <p:spPr>
          <a:xfrm>
            <a:off x="952295" y="1670075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(i=1)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033CE1-537E-8D64-C6E5-4AB741A518A4}"/>
              </a:ext>
            </a:extLst>
          </p:cNvPr>
          <p:cNvSpPr txBox="1"/>
          <p:nvPr/>
        </p:nvSpPr>
        <p:spPr>
          <a:xfrm>
            <a:off x="962688" y="2159982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(i=2)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4199924-3178-C381-530C-6D96036FA310}"/>
              </a:ext>
            </a:extLst>
          </p:cNvPr>
          <p:cNvSpPr txBox="1"/>
          <p:nvPr/>
        </p:nvSpPr>
        <p:spPr>
          <a:xfrm>
            <a:off x="970311" y="2622145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(i=3)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E561C50-129D-41BD-9BC9-E2218FFE090A}"/>
              </a:ext>
            </a:extLst>
          </p:cNvPr>
          <p:cNvSpPr txBox="1"/>
          <p:nvPr/>
        </p:nvSpPr>
        <p:spPr>
          <a:xfrm>
            <a:off x="970311" y="3106149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(i=4)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565076-1713-C930-D036-2060638E1419}"/>
              </a:ext>
            </a:extLst>
          </p:cNvPr>
          <p:cNvSpPr txBox="1"/>
          <p:nvPr/>
        </p:nvSpPr>
        <p:spPr>
          <a:xfrm>
            <a:off x="952954" y="3593951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(i=5)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2B416FD-D1FA-4B24-9EF0-AF419379B33F}"/>
              </a:ext>
            </a:extLst>
          </p:cNvPr>
          <p:cNvSpPr txBox="1"/>
          <p:nvPr/>
        </p:nvSpPr>
        <p:spPr>
          <a:xfrm>
            <a:off x="952295" y="4089240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(i=6)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4A1E3EE-E8B0-7AC6-4A09-0C900173EB9F}"/>
              </a:ext>
            </a:extLst>
          </p:cNvPr>
          <p:cNvSpPr txBox="1"/>
          <p:nvPr/>
        </p:nvSpPr>
        <p:spPr>
          <a:xfrm>
            <a:off x="952294" y="4589704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(i=7)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980F3F-3A98-2465-0D02-0EA4589DAB0B}"/>
              </a:ext>
            </a:extLst>
          </p:cNvPr>
          <p:cNvSpPr txBox="1"/>
          <p:nvPr/>
        </p:nvSpPr>
        <p:spPr>
          <a:xfrm>
            <a:off x="949184" y="5070093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(i=8)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1762BA8-61E5-E7E9-B7D2-A92291BF2751}"/>
              </a:ext>
            </a:extLst>
          </p:cNvPr>
          <p:cNvSpPr txBox="1"/>
          <p:nvPr/>
        </p:nvSpPr>
        <p:spPr>
          <a:xfrm>
            <a:off x="962687" y="5559218"/>
            <a:ext cx="1031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(i=9)</a:t>
            </a:r>
          </a:p>
        </p:txBody>
      </p:sp>
      <p:sp>
        <p:nvSpPr>
          <p:cNvPr id="97" name="Callout: Line 96">
            <a:extLst>
              <a:ext uri="{FF2B5EF4-FFF2-40B4-BE49-F238E27FC236}">
                <a16:creationId xmlns:a16="http://schemas.microsoft.com/office/drawing/2014/main" id="{7BB191DA-379A-2D33-01AA-CC6CA32F6C6D}"/>
              </a:ext>
            </a:extLst>
          </p:cNvPr>
          <p:cNvSpPr/>
          <p:nvPr/>
        </p:nvSpPr>
        <p:spPr>
          <a:xfrm>
            <a:off x="5532307" y="1647227"/>
            <a:ext cx="1539955" cy="531844"/>
          </a:xfrm>
          <a:prstGeom prst="borderCallout1">
            <a:avLst>
              <a:gd name="adj1" fmla="val 97698"/>
              <a:gd name="adj2" fmla="val 51731"/>
              <a:gd name="adj3" fmla="val 296711"/>
              <a:gd name="adj4" fmla="val 5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lần lặp</a:t>
            </a:r>
          </a:p>
        </p:txBody>
      </p:sp>
      <p:sp>
        <p:nvSpPr>
          <p:cNvPr id="98" name="Callout: Line 97">
            <a:extLst>
              <a:ext uri="{FF2B5EF4-FFF2-40B4-BE49-F238E27FC236}">
                <a16:creationId xmlns:a16="http://schemas.microsoft.com/office/drawing/2014/main" id="{D77431FA-9F65-3EF9-2FD6-9BE7F9B90DD3}"/>
              </a:ext>
            </a:extLst>
          </p:cNvPr>
          <p:cNvSpPr/>
          <p:nvPr/>
        </p:nvSpPr>
        <p:spPr>
          <a:xfrm>
            <a:off x="4015268" y="1661061"/>
            <a:ext cx="1359424" cy="531844"/>
          </a:xfrm>
          <a:prstGeom prst="borderCallout1">
            <a:avLst>
              <a:gd name="adj1" fmla="val 97698"/>
              <a:gd name="adj2" fmla="val 51731"/>
              <a:gd name="adj3" fmla="val 296711"/>
              <a:gd name="adj4" fmla="val 52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lặp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858A96-E566-41FE-CABF-D494A5F81273}"/>
              </a:ext>
            </a:extLst>
          </p:cNvPr>
          <p:cNvSpPr/>
          <p:nvPr/>
        </p:nvSpPr>
        <p:spPr>
          <a:xfrm>
            <a:off x="4376775" y="4384989"/>
            <a:ext cx="2551555" cy="829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Lệnh lặp với số lần lặp biết trước</a:t>
            </a:r>
          </a:p>
        </p:txBody>
      </p:sp>
      <p:sp>
        <p:nvSpPr>
          <p:cNvPr id="100" name="Arrow: Down 99">
            <a:extLst>
              <a:ext uri="{FF2B5EF4-FFF2-40B4-BE49-F238E27FC236}">
                <a16:creationId xmlns:a16="http://schemas.microsoft.com/office/drawing/2014/main" id="{64142088-AD31-36B1-3869-E247681EDF03}"/>
              </a:ext>
            </a:extLst>
          </p:cNvPr>
          <p:cNvSpPr/>
          <p:nvPr/>
        </p:nvSpPr>
        <p:spPr>
          <a:xfrm>
            <a:off x="5481612" y="4008533"/>
            <a:ext cx="287016" cy="356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TH10-B20-7">
            <a:hlinkClick r:id="" action="ppaction://media"/>
            <a:extLst>
              <a:ext uri="{FF2B5EF4-FFF2-40B4-BE49-F238E27FC236}">
                <a16:creationId xmlns:a16="http://schemas.microsoft.com/office/drawing/2014/main" id="{455871E8-E987-6521-2EB1-CC1DEB377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38107" y="6359955"/>
            <a:ext cx="642832" cy="36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67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2" fill="hold" display="0">
                  <p:stCondLst>
                    <p:cond delay="indefinite"/>
                  </p:stCondLst>
                </p:cTn>
                <p:tgtEl>
                  <p:spTgt spid="101"/>
                </p:tgtEl>
              </p:cMediaNode>
            </p:vide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7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74" grpId="0" animBg="1"/>
      <p:bldP spid="75" grpId="0" animBg="1"/>
      <p:bldP spid="78" grpId="0" animBg="1"/>
      <p:bldP spid="82" grpId="0"/>
      <p:bldP spid="83" grpId="0"/>
      <p:bldP spid="84" grpId="0" animBg="1"/>
      <p:bldP spid="85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  <p:bldP spid="98" grpId="0" animBg="1"/>
      <p:bldP spid="99" grpId="0" animBg="1"/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1DE45AB-4C2D-25F8-2DCB-020BEA2A37C7}"/>
              </a:ext>
            </a:extLst>
          </p:cNvPr>
          <p:cNvSpPr/>
          <p:nvPr/>
        </p:nvSpPr>
        <p:spPr>
          <a:xfrm>
            <a:off x="7480149" y="1715820"/>
            <a:ext cx="4196928" cy="360643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38A77F39-662E-E7F8-613F-5B63E5E3CAD7}"/>
              </a:ext>
            </a:extLst>
          </p:cNvPr>
          <p:cNvSpPr/>
          <p:nvPr/>
        </p:nvSpPr>
        <p:spPr>
          <a:xfrm>
            <a:off x="7534775" y="3554466"/>
            <a:ext cx="2070027" cy="805586"/>
          </a:xfrm>
          <a:prstGeom prst="diamond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i&lt;10-1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D335888-4B69-8DBA-7BB5-BF27084A2D4F}"/>
              </a:ext>
            </a:extLst>
          </p:cNvPr>
          <p:cNvCxnSpPr>
            <a:cxnSpLocks/>
          </p:cNvCxnSpPr>
          <p:nvPr/>
        </p:nvCxnSpPr>
        <p:spPr>
          <a:xfrm>
            <a:off x="8569790" y="3161715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F86F6F6-01FB-9075-C3D0-A1F17329B862}"/>
              </a:ext>
            </a:extLst>
          </p:cNvPr>
          <p:cNvCxnSpPr>
            <a:cxnSpLocks/>
            <a:stCxn id="75" idx="3"/>
            <a:endCxn id="78" idx="1"/>
          </p:cNvCxnSpPr>
          <p:nvPr/>
        </p:nvCxnSpPr>
        <p:spPr>
          <a:xfrm>
            <a:off x="9604802" y="3957259"/>
            <a:ext cx="656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34FFAFC0-E5BE-34A8-7485-973B94128D12}"/>
              </a:ext>
            </a:extLst>
          </p:cNvPr>
          <p:cNvSpPr/>
          <p:nvPr/>
        </p:nvSpPr>
        <p:spPr>
          <a:xfrm>
            <a:off x="10260974" y="3756377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i=i+1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DC6ACCC-3487-D08E-329B-15DB228AB158}"/>
              </a:ext>
            </a:extLst>
          </p:cNvPr>
          <p:cNvCxnSpPr>
            <a:cxnSpLocks/>
          </p:cNvCxnSpPr>
          <p:nvPr/>
        </p:nvCxnSpPr>
        <p:spPr>
          <a:xfrm>
            <a:off x="8569790" y="4372131"/>
            <a:ext cx="0" cy="734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0C88463-8026-784B-16D2-38309B93E5C3}"/>
              </a:ext>
            </a:extLst>
          </p:cNvPr>
          <p:cNvCxnSpPr>
            <a:cxnSpLocks/>
          </p:cNvCxnSpPr>
          <p:nvPr/>
        </p:nvCxnSpPr>
        <p:spPr>
          <a:xfrm>
            <a:off x="10935105" y="2947782"/>
            <a:ext cx="0" cy="810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70FF37B-7282-EBDF-5CD5-77AAF994C931}"/>
              </a:ext>
            </a:extLst>
          </p:cNvPr>
          <p:cNvCxnSpPr>
            <a:cxnSpLocks/>
            <a:endCxn id="84" idx="3"/>
          </p:cNvCxnSpPr>
          <p:nvPr/>
        </p:nvCxnSpPr>
        <p:spPr>
          <a:xfrm flipH="1">
            <a:off x="9372030" y="2947782"/>
            <a:ext cx="156307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981725F0-8EB0-1519-BA0B-7D048C870070}"/>
              </a:ext>
            </a:extLst>
          </p:cNvPr>
          <p:cNvSpPr txBox="1"/>
          <p:nvPr/>
        </p:nvSpPr>
        <p:spPr>
          <a:xfrm>
            <a:off x="9562977" y="3600800"/>
            <a:ext cx="7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ECB2DFA-6D1C-9D47-186F-1D250610D7FB}"/>
              </a:ext>
            </a:extLst>
          </p:cNvPr>
          <p:cNvSpPr txBox="1"/>
          <p:nvPr/>
        </p:nvSpPr>
        <p:spPr>
          <a:xfrm>
            <a:off x="8594287" y="4456507"/>
            <a:ext cx="61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F06CD2-87EF-B8D3-0B15-458D28E9269E}"/>
              </a:ext>
            </a:extLst>
          </p:cNvPr>
          <p:cNvSpPr/>
          <p:nvPr/>
        </p:nvSpPr>
        <p:spPr>
          <a:xfrm>
            <a:off x="7758224" y="2746901"/>
            <a:ext cx="1613806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Tong=Tong+i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CBC32B0-0AFF-8B3B-6940-0AF051751A5F}"/>
              </a:ext>
            </a:extLst>
          </p:cNvPr>
          <p:cNvSpPr/>
          <p:nvPr/>
        </p:nvSpPr>
        <p:spPr>
          <a:xfrm>
            <a:off x="7926164" y="1910136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i=0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C23F6EB-7D8A-2166-B877-AB1786EBCC41}"/>
              </a:ext>
            </a:extLst>
          </p:cNvPr>
          <p:cNvCxnSpPr>
            <a:cxnSpLocks/>
          </p:cNvCxnSpPr>
          <p:nvPr/>
        </p:nvCxnSpPr>
        <p:spPr>
          <a:xfrm>
            <a:off x="8569789" y="2329721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row: Left 6">
            <a:extLst>
              <a:ext uri="{FF2B5EF4-FFF2-40B4-BE49-F238E27FC236}">
                <a16:creationId xmlns:a16="http://schemas.microsoft.com/office/drawing/2014/main" id="{35C8FAA8-FDAB-598B-5737-D4C9994ABE14}"/>
              </a:ext>
            </a:extLst>
          </p:cNvPr>
          <p:cNvSpPr/>
          <p:nvPr/>
        </p:nvSpPr>
        <p:spPr>
          <a:xfrm>
            <a:off x="6234722" y="3131820"/>
            <a:ext cx="950976" cy="5943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4A3FC6-EA15-8C09-B7D4-B51E1305D81C}"/>
              </a:ext>
            </a:extLst>
          </p:cNvPr>
          <p:cNvSpPr/>
          <p:nvPr/>
        </p:nvSpPr>
        <p:spPr>
          <a:xfrm>
            <a:off x="1535548" y="1725553"/>
            <a:ext cx="4196928" cy="360643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51254A20-7263-F910-A3AC-48695EC60ABD}"/>
              </a:ext>
            </a:extLst>
          </p:cNvPr>
          <p:cNvSpPr/>
          <p:nvPr/>
        </p:nvSpPr>
        <p:spPr>
          <a:xfrm>
            <a:off x="1590174" y="3564199"/>
            <a:ext cx="2070027" cy="805586"/>
          </a:xfrm>
          <a:prstGeom prst="diamond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i&lt;n-1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72E819-4292-4485-D5C4-93E920D91079}"/>
              </a:ext>
            </a:extLst>
          </p:cNvPr>
          <p:cNvCxnSpPr>
            <a:cxnSpLocks/>
          </p:cNvCxnSpPr>
          <p:nvPr/>
        </p:nvCxnSpPr>
        <p:spPr>
          <a:xfrm>
            <a:off x="2625189" y="3171448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76B979-9F50-FD1E-F005-86D2214BA210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3660201" y="3966992"/>
            <a:ext cx="6561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75AF2-01F8-9C6B-5396-0517F4E759F8}"/>
              </a:ext>
            </a:extLst>
          </p:cNvPr>
          <p:cNvSpPr/>
          <p:nvPr/>
        </p:nvSpPr>
        <p:spPr>
          <a:xfrm>
            <a:off x="4316373" y="3766110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i=i+1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AF507C-E01A-EDCC-78CE-5B1E3352866E}"/>
              </a:ext>
            </a:extLst>
          </p:cNvPr>
          <p:cNvCxnSpPr>
            <a:cxnSpLocks/>
          </p:cNvCxnSpPr>
          <p:nvPr/>
        </p:nvCxnSpPr>
        <p:spPr>
          <a:xfrm>
            <a:off x="2625189" y="4381864"/>
            <a:ext cx="0" cy="7345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95E9B6-9168-F93C-8F44-FA0EFE638E9A}"/>
              </a:ext>
            </a:extLst>
          </p:cNvPr>
          <p:cNvCxnSpPr>
            <a:cxnSpLocks/>
          </p:cNvCxnSpPr>
          <p:nvPr/>
        </p:nvCxnSpPr>
        <p:spPr>
          <a:xfrm>
            <a:off x="4990504" y="2957515"/>
            <a:ext cx="0" cy="8104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B00FF9-8EFE-19AA-6C40-24C66D662ACD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3427429" y="2957515"/>
            <a:ext cx="1563075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6BF2111-B066-A286-477C-6291125EEF45}"/>
              </a:ext>
            </a:extLst>
          </p:cNvPr>
          <p:cNvSpPr txBox="1"/>
          <p:nvPr/>
        </p:nvSpPr>
        <p:spPr>
          <a:xfrm>
            <a:off x="3618376" y="3610533"/>
            <a:ext cx="73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1EE54-9F0A-667C-BDC4-0485C0AFAD7F}"/>
              </a:ext>
            </a:extLst>
          </p:cNvPr>
          <p:cNvSpPr txBox="1"/>
          <p:nvPr/>
        </p:nvSpPr>
        <p:spPr>
          <a:xfrm>
            <a:off x="2649685" y="4466240"/>
            <a:ext cx="50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1501CC-4BC6-D9D6-244E-C9EED8FB2504}"/>
              </a:ext>
            </a:extLst>
          </p:cNvPr>
          <p:cNvSpPr/>
          <p:nvPr/>
        </p:nvSpPr>
        <p:spPr>
          <a:xfrm>
            <a:off x="1813623" y="2756634"/>
            <a:ext cx="1613806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lệnh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E94792-BECC-57A7-281A-4E4C4CB124D5}"/>
              </a:ext>
            </a:extLst>
          </p:cNvPr>
          <p:cNvSpPr/>
          <p:nvPr/>
        </p:nvSpPr>
        <p:spPr>
          <a:xfrm>
            <a:off x="1981563" y="1919869"/>
            <a:ext cx="1287251" cy="40176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i=0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EABF417-1F0A-14CE-32B2-088DE6CD4D59}"/>
              </a:ext>
            </a:extLst>
          </p:cNvPr>
          <p:cNvCxnSpPr>
            <a:cxnSpLocks/>
          </p:cNvCxnSpPr>
          <p:nvPr/>
        </p:nvCxnSpPr>
        <p:spPr>
          <a:xfrm>
            <a:off x="2625188" y="2339454"/>
            <a:ext cx="0" cy="407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8" grpId="0"/>
      <p:bldP spid="19" grpId="0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6D53A7-8834-8A3E-A4B7-C4B48FD75EE3}"/>
              </a:ext>
            </a:extLst>
          </p:cNvPr>
          <p:cNvSpPr/>
          <p:nvPr/>
        </p:nvSpPr>
        <p:spPr>
          <a:xfrm>
            <a:off x="-278036" y="591312"/>
            <a:ext cx="4117397" cy="609600"/>
          </a:xfrm>
          <a:prstGeom prst="roundRect">
            <a:avLst>
              <a:gd name="adj" fmla="val 50000"/>
            </a:avLst>
          </a:prstGeom>
          <a:solidFill>
            <a:srgbClr val="C1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 của câu lệnh for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FEBB71-AA14-C536-5334-E9726994FCFD}"/>
              </a:ext>
            </a:extLst>
          </p:cNvPr>
          <p:cNvSpPr/>
          <p:nvPr/>
        </p:nvSpPr>
        <p:spPr>
          <a:xfrm>
            <a:off x="958725" y="1899357"/>
            <a:ext cx="2795404" cy="130979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Cú pháp: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&lt;i&gt; in range (n):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&lt;khối lệnh lặp&gt;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E0E27A-35FF-F578-32E8-9BA20682E3E4}"/>
              </a:ext>
            </a:extLst>
          </p:cNvPr>
          <p:cNvSpPr/>
          <p:nvPr/>
        </p:nvSpPr>
        <p:spPr>
          <a:xfrm>
            <a:off x="3647183" y="3076890"/>
            <a:ext cx="2795404" cy="1602258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Lưu ý: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range (n): vùng giá trị gồm n số từ 0 đến n-1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A5DB15-365E-0343-1463-CADE00C21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76" y="5183859"/>
            <a:ext cx="9477375" cy="10858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FBE4F1-CCCE-A293-C1D3-545C2C589CB6}"/>
              </a:ext>
            </a:extLst>
          </p:cNvPr>
          <p:cNvSpPr/>
          <p:nvPr/>
        </p:nvSpPr>
        <p:spPr>
          <a:xfrm>
            <a:off x="7455607" y="2323539"/>
            <a:ext cx="2551554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for i in range(10):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Tong=Tong+i</a:t>
            </a:r>
          </a:p>
        </p:txBody>
      </p:sp>
    </p:spTree>
    <p:extLst>
      <p:ext uri="{BB962C8B-B14F-4D97-AF65-F5344CB8AC3E}">
        <p14:creationId xmlns:p14="http://schemas.microsoft.com/office/powerpoint/2010/main" val="5254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DBF1E5-6ADA-07B7-2F78-17417BCEB275}"/>
              </a:ext>
            </a:extLst>
          </p:cNvPr>
          <p:cNvSpPr/>
          <p:nvPr/>
        </p:nvSpPr>
        <p:spPr>
          <a:xfrm>
            <a:off x="-295275" y="0"/>
            <a:ext cx="2651702" cy="609600"/>
          </a:xfrm>
          <a:prstGeom prst="roundRect">
            <a:avLst>
              <a:gd name="adj" fmla="val 50000"/>
            </a:avLst>
          </a:prstGeom>
          <a:solidFill>
            <a:srgbClr val="F4D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FOR    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AF96E7-00D4-361A-0E07-47A8067B2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76" y="627057"/>
            <a:ext cx="9528048" cy="30922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99C4F73-A768-7581-2046-E575181DACDA}"/>
              </a:ext>
            </a:extLst>
          </p:cNvPr>
          <p:cNvGrpSpPr/>
          <p:nvPr/>
        </p:nvGrpSpPr>
        <p:grpSpPr>
          <a:xfrm>
            <a:off x="1095022" y="3736730"/>
            <a:ext cx="9765002" cy="2923715"/>
            <a:chOff x="957503" y="3667048"/>
            <a:chExt cx="10055730" cy="26777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78E2D76-35EA-2245-23AF-F3AE463B1862}"/>
                </a:ext>
              </a:extLst>
            </p:cNvPr>
            <p:cNvSpPr/>
            <p:nvPr/>
          </p:nvSpPr>
          <p:spPr>
            <a:xfrm>
              <a:off x="1153886" y="3707491"/>
              <a:ext cx="9859347" cy="2637325"/>
            </a:xfrm>
            <a:prstGeom prst="roundRect">
              <a:avLst>
                <a:gd name="adj" fmla="val 9591"/>
              </a:avLst>
            </a:prstGeom>
            <a:solidFill>
              <a:schemeClr val="tx1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D6D523-4036-C8B0-BAF1-6CEFF93C4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503" y="3667048"/>
              <a:ext cx="978607" cy="34520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4DF36F-6A47-2D80-681D-5A6BF1020036}"/>
              </a:ext>
            </a:extLst>
          </p:cNvPr>
          <p:cNvSpPr txBox="1"/>
          <p:nvPr/>
        </p:nvSpPr>
        <p:spPr>
          <a:xfrm>
            <a:off x="1614041" y="3841816"/>
            <a:ext cx="89176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này có giá trị là 45. </a:t>
            </a:r>
          </a:p>
          <a:p>
            <a:pPr algn="just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thích: k có giá trị từ 0 đến 9 (10 giá trị) tương ứng với 10 vòng lặp của lệnh for: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ACBACA-86A2-8B3B-B4A1-47A64282C938}"/>
              </a:ext>
            </a:extLst>
          </p:cNvPr>
          <p:cNvSpPr txBox="1"/>
          <p:nvPr/>
        </p:nvSpPr>
        <p:spPr>
          <a:xfrm>
            <a:off x="3646312" y="4715449"/>
            <a:ext cx="2833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S=0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k=0: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S=S+k=0+0=0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k=1: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S=S+k=0+1=1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k=2: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S=S+k=1+2=3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k=3: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S=S+k=3+3=6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k=4: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S=S+k=6+4=10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5611A1-F10C-964E-86BF-A12619970D54}"/>
              </a:ext>
            </a:extLst>
          </p:cNvPr>
          <p:cNvSpPr txBox="1"/>
          <p:nvPr/>
        </p:nvSpPr>
        <p:spPr>
          <a:xfrm>
            <a:off x="6808162" y="4715449"/>
            <a:ext cx="3329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k=5: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S=S+k=10+5=15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k=6: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S=S+k=15+6=21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k=7: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S=S+k=21+7=28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k=8: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S=S+k=28+8=36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k=9: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S=S+k=36+9=45 </a:t>
            </a:r>
          </a:p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S=45</a:t>
            </a:r>
            <a:endParaRPr lang="en-US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6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23893</TotalTime>
  <Words>2420</Words>
  <Application>Microsoft Office PowerPoint</Application>
  <PresentationFormat>Widescreen</PresentationFormat>
  <Paragraphs>339</Paragraphs>
  <Slides>30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Corbel</vt:lpstr>
      <vt:lpstr>Impact</vt:lpstr>
      <vt:lpstr>Times New Roman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DamDH</dc:creator>
  <cp:lastModifiedBy>Huu Dam</cp:lastModifiedBy>
  <cp:revision>351</cp:revision>
  <dcterms:created xsi:type="dcterms:W3CDTF">2021-03-03T03:20:18Z</dcterms:created>
  <dcterms:modified xsi:type="dcterms:W3CDTF">2022-09-25T17:44:36Z</dcterms:modified>
</cp:coreProperties>
</file>